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78" r:id="rId15"/>
    <p:sldId id="280" r:id="rId16"/>
    <p:sldId id="281" r:id="rId17"/>
    <p:sldId id="282" r:id="rId18"/>
    <p:sldId id="283" r:id="rId19"/>
    <p:sldId id="284" r:id="rId20"/>
    <p:sldId id="285" r:id="rId21"/>
    <p:sldId id="286" r:id="rId22"/>
    <p:sldId id="28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BF424-A14E-40FB-8578-79F5F7EEF108}" v="11" dt="2025-04-16T19:20:59.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snapToGrid="0">
      <p:cViewPr varScale="1">
        <p:scale>
          <a:sx n="111" d="100"/>
          <a:sy n="111" d="100"/>
        </p:scale>
        <p:origin x="450" y="96"/>
      </p:cViewPr>
      <p:guideLst/>
    </p:cSldViewPr>
  </p:slideViewPr>
  <p:notesTextViewPr>
    <p:cViewPr>
      <p:scale>
        <a:sx n="3" d="2"/>
        <a:sy n="3" d="2"/>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B8BBF424-A14E-40FB-8578-79F5F7EEF108}"/>
    <pc:docChg chg="undo custSel modSld">
      <pc:chgData name="Robert Penry" userId="eb3a0382-c13a-4994-844e-3f19251ea911" providerId="ADAL" clId="{B8BBF424-A14E-40FB-8578-79F5F7EEF108}" dt="2025-04-16T19:20:59.855" v="12" actId="20577"/>
      <pc:docMkLst>
        <pc:docMk/>
      </pc:docMkLst>
      <pc:sldChg chg="modSp modAnim">
        <pc:chgData name="Robert Penry" userId="eb3a0382-c13a-4994-844e-3f19251ea911" providerId="ADAL" clId="{B8BBF424-A14E-40FB-8578-79F5F7EEF108}" dt="2025-04-16T18:53:47.396" v="0" actId="20577"/>
        <pc:sldMkLst>
          <pc:docMk/>
          <pc:sldMk cId="2493828021" sldId="264"/>
        </pc:sldMkLst>
        <pc:spChg chg="mod">
          <ac:chgData name="Robert Penry" userId="eb3a0382-c13a-4994-844e-3f19251ea911" providerId="ADAL" clId="{B8BBF424-A14E-40FB-8578-79F5F7EEF108}" dt="2025-04-16T18:53:47.396" v="0" actId="20577"/>
          <ac:spMkLst>
            <pc:docMk/>
            <pc:sldMk cId="2493828021" sldId="264"/>
            <ac:spMk id="12" creationId="{514D8AA3-BC47-74EC-7D2A-A7E7BAB0F0F6}"/>
          </ac:spMkLst>
        </pc:spChg>
      </pc:sldChg>
      <pc:sldChg chg="modSp modAnim">
        <pc:chgData name="Robert Penry" userId="eb3a0382-c13a-4994-844e-3f19251ea911" providerId="ADAL" clId="{B8BBF424-A14E-40FB-8578-79F5F7EEF108}" dt="2025-04-16T18:53:50.924" v="1" actId="20577"/>
        <pc:sldMkLst>
          <pc:docMk/>
          <pc:sldMk cId="387256581" sldId="278"/>
        </pc:sldMkLst>
        <pc:spChg chg="mod">
          <ac:chgData name="Robert Penry" userId="eb3a0382-c13a-4994-844e-3f19251ea911" providerId="ADAL" clId="{B8BBF424-A14E-40FB-8578-79F5F7EEF108}" dt="2025-04-16T18:53:50.924" v="1" actId="20577"/>
          <ac:spMkLst>
            <pc:docMk/>
            <pc:sldMk cId="387256581" sldId="278"/>
            <ac:spMk id="2" creationId="{71086B28-EBE7-A5A3-A09E-E0389D13FD4B}"/>
          </ac:spMkLst>
        </pc:spChg>
      </pc:sldChg>
      <pc:sldChg chg="modSp modAnim">
        <pc:chgData name="Robert Penry" userId="eb3a0382-c13a-4994-844e-3f19251ea911" providerId="ADAL" clId="{B8BBF424-A14E-40FB-8578-79F5F7EEF108}" dt="2025-04-16T18:53:54.718" v="2" actId="20577"/>
        <pc:sldMkLst>
          <pc:docMk/>
          <pc:sldMk cId="3541295189" sldId="280"/>
        </pc:sldMkLst>
        <pc:spChg chg="mod">
          <ac:chgData name="Robert Penry" userId="eb3a0382-c13a-4994-844e-3f19251ea911" providerId="ADAL" clId="{B8BBF424-A14E-40FB-8578-79F5F7EEF108}" dt="2025-04-16T18:53:54.718" v="2" actId="20577"/>
          <ac:spMkLst>
            <pc:docMk/>
            <pc:sldMk cId="3541295189" sldId="280"/>
            <ac:spMk id="2" creationId="{A3120E3D-0402-B90B-7362-A4D8C899F342}"/>
          </ac:spMkLst>
        </pc:spChg>
      </pc:sldChg>
      <pc:sldChg chg="modSp modAnim">
        <pc:chgData name="Robert Penry" userId="eb3a0382-c13a-4994-844e-3f19251ea911" providerId="ADAL" clId="{B8BBF424-A14E-40FB-8578-79F5F7EEF108}" dt="2025-04-16T18:53:58.354" v="3" actId="20577"/>
        <pc:sldMkLst>
          <pc:docMk/>
          <pc:sldMk cId="2524471291" sldId="281"/>
        </pc:sldMkLst>
        <pc:spChg chg="mod">
          <ac:chgData name="Robert Penry" userId="eb3a0382-c13a-4994-844e-3f19251ea911" providerId="ADAL" clId="{B8BBF424-A14E-40FB-8578-79F5F7EEF108}" dt="2025-04-16T18:53:58.354" v="3" actId="20577"/>
          <ac:spMkLst>
            <pc:docMk/>
            <pc:sldMk cId="2524471291" sldId="281"/>
            <ac:spMk id="2" creationId="{1C3AA4F5-787C-6B0D-3EB2-E4EF963E9332}"/>
          </ac:spMkLst>
        </pc:spChg>
      </pc:sldChg>
      <pc:sldChg chg="modSp modAnim">
        <pc:chgData name="Robert Penry" userId="eb3a0382-c13a-4994-844e-3f19251ea911" providerId="ADAL" clId="{B8BBF424-A14E-40FB-8578-79F5F7EEF108}" dt="2025-04-16T18:54:02.743" v="4" actId="20577"/>
        <pc:sldMkLst>
          <pc:docMk/>
          <pc:sldMk cId="3308327918" sldId="282"/>
        </pc:sldMkLst>
        <pc:spChg chg="mod">
          <ac:chgData name="Robert Penry" userId="eb3a0382-c13a-4994-844e-3f19251ea911" providerId="ADAL" clId="{B8BBF424-A14E-40FB-8578-79F5F7EEF108}" dt="2025-04-16T18:54:02.743" v="4" actId="20577"/>
          <ac:spMkLst>
            <pc:docMk/>
            <pc:sldMk cId="3308327918" sldId="282"/>
            <ac:spMk id="2" creationId="{B888577B-C92D-3D6C-8E5C-B41C003A278F}"/>
          </ac:spMkLst>
        </pc:spChg>
      </pc:sldChg>
      <pc:sldChg chg="modSp modAnim">
        <pc:chgData name="Robert Penry" userId="eb3a0382-c13a-4994-844e-3f19251ea911" providerId="ADAL" clId="{B8BBF424-A14E-40FB-8578-79F5F7EEF108}" dt="2025-04-16T18:54:07.211" v="5" actId="20577"/>
        <pc:sldMkLst>
          <pc:docMk/>
          <pc:sldMk cId="3019642694" sldId="283"/>
        </pc:sldMkLst>
        <pc:spChg chg="mod">
          <ac:chgData name="Robert Penry" userId="eb3a0382-c13a-4994-844e-3f19251ea911" providerId="ADAL" clId="{B8BBF424-A14E-40FB-8578-79F5F7EEF108}" dt="2025-04-16T18:54:07.211" v="5" actId="20577"/>
          <ac:spMkLst>
            <pc:docMk/>
            <pc:sldMk cId="3019642694" sldId="283"/>
            <ac:spMk id="2" creationId="{C31F342D-9938-CDC4-B32C-EF0C6AF079FC}"/>
          </ac:spMkLst>
        </pc:spChg>
      </pc:sldChg>
      <pc:sldChg chg="modSp modAnim">
        <pc:chgData name="Robert Penry" userId="eb3a0382-c13a-4994-844e-3f19251ea911" providerId="ADAL" clId="{B8BBF424-A14E-40FB-8578-79F5F7EEF108}" dt="2025-04-16T18:54:12.595" v="6" actId="20577"/>
        <pc:sldMkLst>
          <pc:docMk/>
          <pc:sldMk cId="2274582294" sldId="284"/>
        </pc:sldMkLst>
        <pc:spChg chg="mod">
          <ac:chgData name="Robert Penry" userId="eb3a0382-c13a-4994-844e-3f19251ea911" providerId="ADAL" clId="{B8BBF424-A14E-40FB-8578-79F5F7EEF108}" dt="2025-04-16T18:54:12.595" v="6" actId="20577"/>
          <ac:spMkLst>
            <pc:docMk/>
            <pc:sldMk cId="2274582294" sldId="284"/>
            <ac:spMk id="2" creationId="{1DD098FC-D8F6-8E78-ADAF-69081F4FB6DF}"/>
          </ac:spMkLst>
        </pc:spChg>
      </pc:sldChg>
      <pc:sldChg chg="modSp mod modAnim">
        <pc:chgData name="Robert Penry" userId="eb3a0382-c13a-4994-844e-3f19251ea911" providerId="ADAL" clId="{B8BBF424-A14E-40FB-8578-79F5F7EEF108}" dt="2025-04-16T18:54:18.715" v="9" actId="20577"/>
        <pc:sldMkLst>
          <pc:docMk/>
          <pc:sldMk cId="475075082" sldId="285"/>
        </pc:sldMkLst>
        <pc:spChg chg="mod">
          <ac:chgData name="Robert Penry" userId="eb3a0382-c13a-4994-844e-3f19251ea911" providerId="ADAL" clId="{B8BBF424-A14E-40FB-8578-79F5F7EEF108}" dt="2025-04-16T18:54:18.715" v="9" actId="20577"/>
          <ac:spMkLst>
            <pc:docMk/>
            <pc:sldMk cId="475075082" sldId="285"/>
            <ac:spMk id="2" creationId="{D102BD60-B7BF-056E-62DD-52E359B3436D}"/>
          </ac:spMkLst>
        </pc:spChg>
      </pc:sldChg>
      <pc:sldChg chg="modSp modAnim">
        <pc:chgData name="Robert Penry" userId="eb3a0382-c13a-4994-844e-3f19251ea911" providerId="ADAL" clId="{B8BBF424-A14E-40FB-8578-79F5F7EEF108}" dt="2025-04-16T19:20:59.855" v="12" actId="20577"/>
        <pc:sldMkLst>
          <pc:docMk/>
          <pc:sldMk cId="4193291238" sldId="286"/>
        </pc:sldMkLst>
        <pc:spChg chg="mod">
          <ac:chgData name="Robert Penry" userId="eb3a0382-c13a-4994-844e-3f19251ea911" providerId="ADAL" clId="{B8BBF424-A14E-40FB-8578-79F5F7EEF108}" dt="2025-04-16T19:20:59.855" v="12" actId="20577"/>
          <ac:spMkLst>
            <pc:docMk/>
            <pc:sldMk cId="4193291238" sldId="286"/>
            <ac:spMk id="2" creationId="{C04673A4-9E2A-3E09-D532-40BD601E4A3E}"/>
          </ac:spMkLst>
        </pc:spChg>
      </pc:sldChg>
      <pc:sldChg chg="modSp modAnim">
        <pc:chgData name="Robert Penry" userId="eb3a0382-c13a-4994-844e-3f19251ea911" providerId="ADAL" clId="{B8BBF424-A14E-40FB-8578-79F5F7EEF108}" dt="2025-04-16T18:54:27.395" v="11" actId="20577"/>
        <pc:sldMkLst>
          <pc:docMk/>
          <pc:sldMk cId="2304512983" sldId="287"/>
        </pc:sldMkLst>
        <pc:spChg chg="mod">
          <ac:chgData name="Robert Penry" userId="eb3a0382-c13a-4994-844e-3f19251ea911" providerId="ADAL" clId="{B8BBF424-A14E-40FB-8578-79F5F7EEF108}" dt="2025-04-16T18:54:27.395" v="11" actId="20577"/>
          <ac:spMkLst>
            <pc:docMk/>
            <pc:sldMk cId="2304512983" sldId="287"/>
            <ac:spMk id="9" creationId="{2B50A40A-5109-9AD5-0DEB-B62B3D620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4/16/2025</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4/16/2025</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4/16/2025</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4/16/2025</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4/16/2025</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4/16/2025</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4/16/2025</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4/16/2025</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4/16/2025</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4/16/2025</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4/16/2025</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4/16/2025</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#1</a:t>
            </a:r>
          </a:p>
          <a:p>
            <a:endParaRPr lang="en-US" sz="2400" dirty="0"/>
          </a:p>
          <a:p>
            <a:r>
              <a:rPr lang="en-US" sz="2400" dirty="0"/>
              <a:t>Who predicted in 1931 that we would one day grow only the parts of meat we want?</a:t>
            </a:r>
          </a:p>
          <a:p>
            <a:endParaRPr lang="en-US" sz="2400" dirty="0"/>
          </a:p>
          <a:p>
            <a:pPr marL="342900" indent="-342900">
              <a:buAutoNum type="alphaUcPeriod"/>
            </a:pPr>
            <a:r>
              <a:rPr lang="en-US" sz="2400" dirty="0"/>
              <a:t>Albert Einstein</a:t>
            </a:r>
          </a:p>
          <a:p>
            <a:pPr marL="342900" indent="-342900">
              <a:buAutoNum type="alphaUcPeriod"/>
            </a:pPr>
            <a:r>
              <a:rPr lang="en-US" sz="2400" dirty="0"/>
              <a:t>Nikola Tesla</a:t>
            </a:r>
          </a:p>
          <a:p>
            <a:pPr marL="342900" indent="-342900">
              <a:buAutoNum type="alphaUcPeriod"/>
            </a:pPr>
            <a:r>
              <a:rPr lang="en-US" sz="2400" dirty="0"/>
              <a:t>Winston Churchill</a:t>
            </a:r>
          </a:p>
          <a:p>
            <a:pPr marL="342900" indent="-342900">
              <a:buAutoNum type="alphaUcPeriod"/>
            </a:pPr>
            <a:r>
              <a:rPr lang="en-US" sz="2400" dirty="0"/>
              <a:t>Thomas Edison</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6" name="TextBox 5">
            <a:extLst>
              <a:ext uri="{FF2B5EF4-FFF2-40B4-BE49-F238E27FC236}">
                <a16:creationId xmlns:a16="http://schemas.microsoft.com/office/drawing/2014/main" id="{9229BCEB-F90E-5AE9-6D43-A89A7AD49F38}"/>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9" name="TextBox 8">
            <a:extLst>
              <a:ext uri="{FF2B5EF4-FFF2-40B4-BE49-F238E27FC236}">
                <a16:creationId xmlns:a16="http://schemas.microsoft.com/office/drawing/2014/main" id="{87D80192-B214-DE49-1EBD-8021EF25EBFA}"/>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5" name="Picture 4">
            <a:extLst>
              <a:ext uri="{FF2B5EF4-FFF2-40B4-BE49-F238E27FC236}">
                <a16:creationId xmlns:a16="http://schemas.microsoft.com/office/drawing/2014/main" id="{0B430384-5B09-7619-182C-FD6ACC5645FC}"/>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150273"/>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71086B28-EBE7-A5A3-A09E-E0389D13FD4B}"/>
              </a:ext>
            </a:extLst>
          </p:cNvPr>
          <p:cNvSpPr txBox="1"/>
          <p:nvPr/>
        </p:nvSpPr>
        <p:spPr>
          <a:xfrm>
            <a:off x="3375519" y="818054"/>
            <a:ext cx="8584163" cy="3046988"/>
          </a:xfrm>
          <a:prstGeom prst="rect">
            <a:avLst/>
          </a:prstGeom>
          <a:noFill/>
        </p:spPr>
        <p:txBody>
          <a:bodyPr wrap="square" rtlCol="0">
            <a:spAutoFit/>
          </a:bodyPr>
          <a:lstStyle/>
          <a:p>
            <a:r>
              <a:rPr lang="en-US" sz="2400" dirty="0"/>
              <a:t>Question #2</a:t>
            </a:r>
          </a:p>
          <a:p>
            <a:endParaRPr lang="en-US" sz="2400" dirty="0"/>
          </a:p>
          <a:p>
            <a:r>
              <a:rPr lang="en-US" sz="2400" dirty="0"/>
              <a:t>What is a bioreactor used for in cultured meat production?</a:t>
            </a:r>
          </a:p>
          <a:p>
            <a:endParaRPr lang="en-US" sz="2400" dirty="0"/>
          </a:p>
          <a:p>
            <a:pPr marL="342900" indent="-342900">
              <a:buAutoNum type="alphaUcPeriod"/>
            </a:pPr>
            <a:r>
              <a:rPr lang="en-US" sz="2400" dirty="0"/>
              <a:t>Shaping the meat into final forms</a:t>
            </a:r>
          </a:p>
          <a:p>
            <a:pPr marL="342900" indent="-342900">
              <a:buAutoNum type="alphaUcPeriod"/>
            </a:pPr>
            <a:r>
              <a:rPr lang="en-US" sz="2400" dirty="0"/>
              <a:t>Providing warmth and nutrients for cell growth</a:t>
            </a:r>
          </a:p>
          <a:p>
            <a:pPr marL="342900" indent="-342900">
              <a:buAutoNum type="alphaUcPeriod"/>
            </a:pPr>
            <a:r>
              <a:rPr lang="en-US" sz="2400" dirty="0"/>
              <a:t>Preserving the final product for consumption</a:t>
            </a:r>
          </a:p>
          <a:p>
            <a:pPr marL="342900" indent="-342900">
              <a:buAutoNum type="alphaUcPeriod"/>
            </a:pPr>
            <a:r>
              <a:rPr lang="en-US" sz="2400" dirty="0"/>
              <a:t>Cooking the meat to kill bacteria</a:t>
            </a:r>
          </a:p>
        </p:txBody>
      </p:sp>
      <p:sp>
        <p:nvSpPr>
          <p:cNvPr id="9" name="TextBox 8">
            <a:extLst>
              <a:ext uri="{FF2B5EF4-FFF2-40B4-BE49-F238E27FC236}">
                <a16:creationId xmlns:a16="http://schemas.microsoft.com/office/drawing/2014/main" id="{DFABF133-8AF0-8A71-CB5E-EC01C4004875}"/>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7" name="TextBox 6">
            <a:extLst>
              <a:ext uri="{FF2B5EF4-FFF2-40B4-BE49-F238E27FC236}">
                <a16:creationId xmlns:a16="http://schemas.microsoft.com/office/drawing/2014/main" id="{1F1CAC74-A16A-3A03-2800-6302E9701618}"/>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6" name="Picture 5">
            <a:extLst>
              <a:ext uri="{FF2B5EF4-FFF2-40B4-BE49-F238E27FC236}">
                <a16:creationId xmlns:a16="http://schemas.microsoft.com/office/drawing/2014/main" id="{349B8514-20AE-12EB-1E60-72F9854AD537}"/>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A3120E3D-0402-B90B-7362-A4D8C899F342}"/>
              </a:ext>
            </a:extLst>
          </p:cNvPr>
          <p:cNvSpPr txBox="1"/>
          <p:nvPr/>
        </p:nvSpPr>
        <p:spPr>
          <a:xfrm>
            <a:off x="3375519" y="978474"/>
            <a:ext cx="8584163" cy="2308324"/>
          </a:xfrm>
          <a:prstGeom prst="rect">
            <a:avLst/>
          </a:prstGeom>
          <a:noFill/>
        </p:spPr>
        <p:txBody>
          <a:bodyPr wrap="square" rtlCol="0">
            <a:spAutoFit/>
          </a:bodyPr>
          <a:lstStyle/>
          <a:p>
            <a:r>
              <a:rPr lang="en-US" sz="2400" dirty="0"/>
              <a:t>Question #3</a:t>
            </a:r>
          </a:p>
          <a:p>
            <a:endParaRPr lang="en-US" sz="2400" dirty="0"/>
          </a:p>
          <a:p>
            <a:r>
              <a:rPr lang="en-US" sz="2400" dirty="0"/>
              <a:t>Cultured meat contains zero fat, making it ideal for every diet.</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9" name="TextBox 8">
            <a:extLst>
              <a:ext uri="{FF2B5EF4-FFF2-40B4-BE49-F238E27FC236}">
                <a16:creationId xmlns:a16="http://schemas.microsoft.com/office/drawing/2014/main" id="{A1F1342C-A8AC-7F0E-D7CC-535439548710}"/>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7" name="TextBox 6">
            <a:extLst>
              <a:ext uri="{FF2B5EF4-FFF2-40B4-BE49-F238E27FC236}">
                <a16:creationId xmlns:a16="http://schemas.microsoft.com/office/drawing/2014/main" id="{4D6AC20D-072E-83ED-DA24-4929CDE38E28}"/>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6" name="Picture 5">
            <a:extLst>
              <a:ext uri="{FF2B5EF4-FFF2-40B4-BE49-F238E27FC236}">
                <a16:creationId xmlns:a16="http://schemas.microsoft.com/office/drawing/2014/main" id="{9F4854A3-4A4B-DF79-9F44-9401E517FD75}"/>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C3AA4F5-787C-6B0D-3EB2-E4EF963E9332}"/>
              </a:ext>
            </a:extLst>
          </p:cNvPr>
          <p:cNvSpPr txBox="1"/>
          <p:nvPr/>
        </p:nvSpPr>
        <p:spPr>
          <a:xfrm>
            <a:off x="3375519" y="978474"/>
            <a:ext cx="8584163" cy="3416320"/>
          </a:xfrm>
          <a:prstGeom prst="rect">
            <a:avLst/>
          </a:prstGeom>
          <a:noFill/>
        </p:spPr>
        <p:txBody>
          <a:bodyPr wrap="square" rtlCol="0">
            <a:spAutoFit/>
          </a:bodyPr>
          <a:lstStyle/>
          <a:p>
            <a:r>
              <a:rPr lang="en-US" sz="2400" dirty="0"/>
              <a:t>Question #4</a:t>
            </a:r>
          </a:p>
          <a:p>
            <a:endParaRPr lang="en-US" sz="2400" dirty="0"/>
          </a:p>
          <a:p>
            <a:r>
              <a:rPr lang="en-US" sz="2400" dirty="0"/>
              <a:t>Which essential nutrient in cultured meat supports immune function and helps with taste and smell?</a:t>
            </a:r>
          </a:p>
          <a:p>
            <a:endParaRPr lang="en-US" sz="2400" dirty="0"/>
          </a:p>
          <a:p>
            <a:pPr marL="342900" indent="-342900">
              <a:buAutoNum type="alphaUcPeriod"/>
            </a:pPr>
            <a:r>
              <a:rPr lang="en-US" sz="2400" dirty="0"/>
              <a:t>Calcium</a:t>
            </a:r>
          </a:p>
          <a:p>
            <a:pPr marL="342900" indent="-342900">
              <a:buAutoNum type="alphaUcPeriod"/>
            </a:pPr>
            <a:r>
              <a:rPr lang="en-US" sz="2400" dirty="0"/>
              <a:t>Iron</a:t>
            </a:r>
          </a:p>
          <a:p>
            <a:pPr marL="342900" indent="-342900">
              <a:buFontTx/>
              <a:buAutoNum type="alphaUcPeriod"/>
            </a:pPr>
            <a:r>
              <a:rPr lang="en-US" sz="2400" dirty="0"/>
              <a:t>Vitamin C</a:t>
            </a:r>
          </a:p>
          <a:p>
            <a:pPr marL="342900" indent="-342900">
              <a:buAutoNum type="alphaUcPeriod"/>
            </a:pPr>
            <a:r>
              <a:rPr lang="en-US" sz="2400" dirty="0"/>
              <a:t>Zinc</a:t>
            </a:r>
          </a:p>
        </p:txBody>
      </p:sp>
      <p:sp>
        <p:nvSpPr>
          <p:cNvPr id="9" name="TextBox 8">
            <a:extLst>
              <a:ext uri="{FF2B5EF4-FFF2-40B4-BE49-F238E27FC236}">
                <a16:creationId xmlns:a16="http://schemas.microsoft.com/office/drawing/2014/main" id="{6D57BBA1-0FFE-2CC7-A9B6-1C01AF5B90D1}"/>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7" name="TextBox 6">
            <a:extLst>
              <a:ext uri="{FF2B5EF4-FFF2-40B4-BE49-F238E27FC236}">
                <a16:creationId xmlns:a16="http://schemas.microsoft.com/office/drawing/2014/main" id="{928EEA22-F0AC-E84E-D554-0E7BDB27ED57}"/>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6" name="Picture 5">
            <a:extLst>
              <a:ext uri="{FF2B5EF4-FFF2-40B4-BE49-F238E27FC236}">
                <a16:creationId xmlns:a16="http://schemas.microsoft.com/office/drawing/2014/main" id="{DC8D4ECB-402E-8E44-43E8-36973BCC3EC0}"/>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B888577B-C92D-3D6C-8E5C-B41C003A278F}"/>
              </a:ext>
            </a:extLst>
          </p:cNvPr>
          <p:cNvSpPr txBox="1"/>
          <p:nvPr/>
        </p:nvSpPr>
        <p:spPr>
          <a:xfrm>
            <a:off x="3375519" y="978474"/>
            <a:ext cx="8584163" cy="3416320"/>
          </a:xfrm>
          <a:prstGeom prst="rect">
            <a:avLst/>
          </a:prstGeom>
          <a:noFill/>
        </p:spPr>
        <p:txBody>
          <a:bodyPr wrap="square" rtlCol="0">
            <a:spAutoFit/>
          </a:bodyPr>
          <a:lstStyle/>
          <a:p>
            <a:r>
              <a:rPr lang="en-US" sz="2400" dirty="0"/>
              <a:t>Question #5</a:t>
            </a:r>
          </a:p>
          <a:p>
            <a:endParaRPr lang="en-US" sz="2400" dirty="0"/>
          </a:p>
          <a:p>
            <a:r>
              <a:rPr lang="en-US" sz="2400" dirty="0"/>
              <a:t>What is one benefit of cultured lamb and other red meats being developed?</a:t>
            </a:r>
          </a:p>
          <a:p>
            <a:endParaRPr lang="en-US" sz="2400" dirty="0"/>
          </a:p>
          <a:p>
            <a:pPr marL="342900" indent="-342900">
              <a:buAutoNum type="alphaUcPeriod"/>
            </a:pPr>
            <a:r>
              <a:rPr lang="en-US" sz="2400" dirty="0"/>
              <a:t>Customizable omega-3 levels</a:t>
            </a:r>
          </a:p>
          <a:p>
            <a:pPr marL="342900" indent="-342900">
              <a:buAutoNum type="alphaUcPeriod"/>
            </a:pPr>
            <a:r>
              <a:rPr lang="en-US" sz="2400" dirty="0"/>
              <a:t>Ability to eliminate all protein</a:t>
            </a:r>
          </a:p>
          <a:p>
            <a:pPr marL="342900" indent="-342900">
              <a:buAutoNum type="alphaUcPeriod"/>
            </a:pPr>
            <a:r>
              <a:rPr lang="en-US" sz="2400" dirty="0"/>
              <a:t>Increased saturated fat</a:t>
            </a:r>
          </a:p>
          <a:p>
            <a:pPr marL="342900" indent="-342900">
              <a:buAutoNum type="alphaUcPeriod"/>
            </a:pPr>
            <a:r>
              <a:rPr lang="en-US" sz="2400" dirty="0"/>
              <a:t>Cross-breeding flavors</a:t>
            </a:r>
          </a:p>
        </p:txBody>
      </p:sp>
      <p:sp>
        <p:nvSpPr>
          <p:cNvPr id="9" name="TextBox 8">
            <a:extLst>
              <a:ext uri="{FF2B5EF4-FFF2-40B4-BE49-F238E27FC236}">
                <a16:creationId xmlns:a16="http://schemas.microsoft.com/office/drawing/2014/main" id="{0DA34C6C-85A5-02F0-42C1-7B8C983D475F}"/>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1" name="TextBox 10">
            <a:extLst>
              <a:ext uri="{FF2B5EF4-FFF2-40B4-BE49-F238E27FC236}">
                <a16:creationId xmlns:a16="http://schemas.microsoft.com/office/drawing/2014/main" id="{47105E08-6645-3B87-2614-7EF61A474D3D}"/>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6" name="TextBox 5">
            <a:extLst>
              <a:ext uri="{FF2B5EF4-FFF2-40B4-BE49-F238E27FC236}">
                <a16:creationId xmlns:a16="http://schemas.microsoft.com/office/drawing/2014/main" id="{6341A9EB-1F4F-C290-F906-7898F43A6248}"/>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5" name="Picture 4">
            <a:extLst>
              <a:ext uri="{FF2B5EF4-FFF2-40B4-BE49-F238E27FC236}">
                <a16:creationId xmlns:a16="http://schemas.microsoft.com/office/drawing/2014/main" id="{D5E9717C-E211-F27E-1436-78875ED5A516}"/>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308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31F342D-9938-CDC4-B32C-EF0C6AF079FC}"/>
              </a:ext>
            </a:extLst>
          </p:cNvPr>
          <p:cNvSpPr txBox="1"/>
          <p:nvPr/>
        </p:nvSpPr>
        <p:spPr>
          <a:xfrm>
            <a:off x="3375519" y="978474"/>
            <a:ext cx="8584163" cy="3046988"/>
          </a:xfrm>
          <a:prstGeom prst="rect">
            <a:avLst/>
          </a:prstGeom>
          <a:noFill/>
        </p:spPr>
        <p:txBody>
          <a:bodyPr wrap="square" rtlCol="0">
            <a:spAutoFit/>
          </a:bodyPr>
          <a:lstStyle/>
          <a:p>
            <a:r>
              <a:rPr lang="en-US" sz="2400" dirty="0"/>
              <a:t>Question #6</a:t>
            </a:r>
          </a:p>
          <a:p>
            <a:endParaRPr lang="en-US" sz="2400" dirty="0"/>
          </a:p>
          <a:p>
            <a:r>
              <a:rPr lang="en-US" sz="2400" dirty="0"/>
              <a:t>Which claim might you find on a package of cultured meat?</a:t>
            </a:r>
          </a:p>
          <a:p>
            <a:endParaRPr lang="en-US" sz="2400" dirty="0"/>
          </a:p>
          <a:p>
            <a:pPr marL="342900" indent="-342900">
              <a:buAutoNum type="alphaUcPeriod"/>
            </a:pPr>
            <a:r>
              <a:rPr lang="en-US" sz="2400" dirty="0"/>
              <a:t>Grass-fed and cage-free</a:t>
            </a:r>
          </a:p>
          <a:p>
            <a:pPr marL="342900" indent="-342900">
              <a:buAutoNum type="alphaUcPeriod"/>
            </a:pPr>
            <a:r>
              <a:rPr lang="en-US" sz="2400" dirty="0"/>
              <a:t>Custom fat composition</a:t>
            </a:r>
          </a:p>
          <a:p>
            <a:pPr marL="342900" indent="-342900">
              <a:buAutoNum type="alphaUcPeriod"/>
            </a:pPr>
            <a:r>
              <a:rPr lang="en-US" sz="2400" dirty="0"/>
              <a:t>Grown with antibiotics</a:t>
            </a:r>
          </a:p>
          <a:p>
            <a:pPr marL="342900" indent="-342900">
              <a:buAutoNum type="alphaUcPeriod"/>
            </a:pPr>
            <a:r>
              <a:rPr lang="en-US" sz="2400" dirty="0"/>
              <a:t>Dry-aged and wood-smoked</a:t>
            </a:r>
          </a:p>
        </p:txBody>
      </p:sp>
      <p:sp>
        <p:nvSpPr>
          <p:cNvPr id="9" name="TextBox 8">
            <a:extLst>
              <a:ext uri="{FF2B5EF4-FFF2-40B4-BE49-F238E27FC236}">
                <a16:creationId xmlns:a16="http://schemas.microsoft.com/office/drawing/2014/main" id="{4A2FFB2F-2C14-F7A4-846F-160BF3AEBCBE}"/>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7" name="TextBox 6">
            <a:extLst>
              <a:ext uri="{FF2B5EF4-FFF2-40B4-BE49-F238E27FC236}">
                <a16:creationId xmlns:a16="http://schemas.microsoft.com/office/drawing/2014/main" id="{398C9556-BDBD-9492-E384-DCC3E608ECA9}"/>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6" name="Picture 5">
            <a:extLst>
              <a:ext uri="{FF2B5EF4-FFF2-40B4-BE49-F238E27FC236}">
                <a16:creationId xmlns:a16="http://schemas.microsoft.com/office/drawing/2014/main" id="{7F5842A8-31EE-BF64-46AA-FFE4C2D61131}"/>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DD098FC-D8F6-8E78-ADAF-69081F4FB6DF}"/>
              </a:ext>
            </a:extLst>
          </p:cNvPr>
          <p:cNvSpPr txBox="1"/>
          <p:nvPr/>
        </p:nvSpPr>
        <p:spPr>
          <a:xfrm>
            <a:off x="3375519" y="978474"/>
            <a:ext cx="8584163" cy="3416320"/>
          </a:xfrm>
          <a:prstGeom prst="rect">
            <a:avLst/>
          </a:prstGeom>
          <a:noFill/>
        </p:spPr>
        <p:txBody>
          <a:bodyPr wrap="square" rtlCol="0">
            <a:spAutoFit/>
          </a:bodyPr>
          <a:lstStyle/>
          <a:p>
            <a:r>
              <a:rPr lang="en-US" sz="2400" dirty="0"/>
              <a:t>Question #7</a:t>
            </a:r>
          </a:p>
          <a:p>
            <a:endParaRPr lang="en-US" sz="2400" dirty="0"/>
          </a:p>
          <a:p>
            <a:r>
              <a:rPr lang="en-US" sz="2400" dirty="0"/>
              <a:t>What is the recommended refrigerator temperature for storing uncooked cultured meat?</a:t>
            </a:r>
          </a:p>
          <a:p>
            <a:endParaRPr lang="en-US" sz="2400" dirty="0"/>
          </a:p>
          <a:p>
            <a:pPr marL="342900" indent="-342900">
              <a:buAutoNum type="alphaUcPeriod"/>
            </a:pPr>
            <a:r>
              <a:rPr lang="en-US" sz="2400" dirty="0"/>
              <a:t>Room temperature</a:t>
            </a:r>
          </a:p>
          <a:p>
            <a:pPr marL="342900" indent="-342900">
              <a:buAutoNum type="alphaUcPeriod"/>
            </a:pPr>
            <a:r>
              <a:rPr lang="en-US" sz="2400" dirty="0"/>
              <a:t>50°F (10°C)</a:t>
            </a:r>
          </a:p>
          <a:p>
            <a:pPr marL="342900" indent="-342900">
              <a:buAutoNum type="alphaUcPeriod"/>
            </a:pPr>
            <a:r>
              <a:rPr lang="en-US" sz="2400" dirty="0"/>
              <a:t>45°F (7°C)</a:t>
            </a:r>
          </a:p>
          <a:p>
            <a:pPr marL="342900" indent="-342900">
              <a:buAutoNum type="alphaUcPeriod"/>
            </a:pPr>
            <a:r>
              <a:rPr lang="en-US" sz="2400" dirty="0"/>
              <a:t>40°F (4°C) or below</a:t>
            </a:r>
          </a:p>
        </p:txBody>
      </p:sp>
      <p:sp>
        <p:nvSpPr>
          <p:cNvPr id="9" name="TextBox 8">
            <a:extLst>
              <a:ext uri="{FF2B5EF4-FFF2-40B4-BE49-F238E27FC236}">
                <a16:creationId xmlns:a16="http://schemas.microsoft.com/office/drawing/2014/main" id="{3A27FE20-2F05-C18F-2A8A-F63692733205}"/>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7" name="TextBox 6">
            <a:extLst>
              <a:ext uri="{FF2B5EF4-FFF2-40B4-BE49-F238E27FC236}">
                <a16:creationId xmlns:a16="http://schemas.microsoft.com/office/drawing/2014/main" id="{BA97193C-8A72-25C2-9A03-05A8C26FC4EF}"/>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6" name="Picture 5">
            <a:extLst>
              <a:ext uri="{FF2B5EF4-FFF2-40B4-BE49-F238E27FC236}">
                <a16:creationId xmlns:a16="http://schemas.microsoft.com/office/drawing/2014/main" id="{7D14C9BD-B6FA-F156-64CD-5BFBCE95E4A4}"/>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D102BD60-B7BF-056E-62DD-52E359B3436D}"/>
              </a:ext>
            </a:extLst>
          </p:cNvPr>
          <p:cNvSpPr txBox="1"/>
          <p:nvPr/>
        </p:nvSpPr>
        <p:spPr>
          <a:xfrm>
            <a:off x="3375519" y="978474"/>
            <a:ext cx="8584163" cy="2677656"/>
          </a:xfrm>
          <a:prstGeom prst="rect">
            <a:avLst/>
          </a:prstGeom>
          <a:noFill/>
        </p:spPr>
        <p:txBody>
          <a:bodyPr wrap="square" rtlCol="0">
            <a:spAutoFit/>
          </a:bodyPr>
          <a:lstStyle/>
          <a:p>
            <a:r>
              <a:rPr lang="en-US" sz="2400" dirty="0"/>
              <a:t>Question #8</a:t>
            </a:r>
          </a:p>
          <a:p>
            <a:endParaRPr lang="en-US" sz="2400" dirty="0"/>
          </a:p>
          <a:p>
            <a:r>
              <a:rPr lang="en-US" sz="2400" dirty="0"/>
              <a:t>The clean production process of cultured meat supports lightly cooked or raw dishes like tartare and carpaccio.</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9" name="TextBox 8">
            <a:extLst>
              <a:ext uri="{FF2B5EF4-FFF2-40B4-BE49-F238E27FC236}">
                <a16:creationId xmlns:a16="http://schemas.microsoft.com/office/drawing/2014/main" id="{5F6B32A4-7579-5DAE-0818-63E04A3A200E}"/>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7" name="TextBox 6">
            <a:extLst>
              <a:ext uri="{FF2B5EF4-FFF2-40B4-BE49-F238E27FC236}">
                <a16:creationId xmlns:a16="http://schemas.microsoft.com/office/drawing/2014/main" id="{6474AD6C-32EB-6F7B-60DC-2D0F28AC0D78}"/>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6" name="Picture 5">
            <a:extLst>
              <a:ext uri="{FF2B5EF4-FFF2-40B4-BE49-F238E27FC236}">
                <a16:creationId xmlns:a16="http://schemas.microsoft.com/office/drawing/2014/main" id="{F201E140-9A20-9E0D-B73C-74AA4F17B73F}"/>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04673A4-9E2A-3E09-D532-40BD601E4A3E}"/>
              </a:ext>
            </a:extLst>
          </p:cNvPr>
          <p:cNvSpPr txBox="1"/>
          <p:nvPr/>
        </p:nvSpPr>
        <p:spPr>
          <a:xfrm>
            <a:off x="3375519" y="978474"/>
            <a:ext cx="8584163" cy="3416320"/>
          </a:xfrm>
          <a:prstGeom prst="rect">
            <a:avLst/>
          </a:prstGeom>
          <a:noFill/>
        </p:spPr>
        <p:txBody>
          <a:bodyPr wrap="square" rtlCol="0">
            <a:spAutoFit/>
          </a:bodyPr>
          <a:lstStyle/>
          <a:p>
            <a:r>
              <a:rPr lang="en-US" sz="2400" dirty="0"/>
              <a:t>Question #9</a:t>
            </a:r>
          </a:p>
          <a:p>
            <a:endParaRPr lang="en-US" sz="2400" dirty="0"/>
          </a:p>
          <a:p>
            <a:r>
              <a:rPr lang="en-US" sz="2400" dirty="0"/>
              <a:t>How much less land could cultured meat use compared to traditional livestock farming?</a:t>
            </a:r>
          </a:p>
          <a:p>
            <a:endParaRPr lang="en-US" sz="2400" dirty="0"/>
          </a:p>
          <a:p>
            <a:pPr marL="342900" indent="-342900">
              <a:buAutoNum type="alphaUcPeriod"/>
            </a:pPr>
            <a:r>
              <a:rPr lang="en-US" sz="2400" dirty="0"/>
              <a:t>Up to 95%</a:t>
            </a:r>
          </a:p>
          <a:p>
            <a:pPr marL="342900" indent="-342900">
              <a:buAutoNum type="alphaUcPeriod"/>
            </a:pPr>
            <a:r>
              <a:rPr lang="en-US" sz="2400" dirty="0"/>
              <a:t>Up to 75%</a:t>
            </a:r>
          </a:p>
          <a:p>
            <a:pPr marL="342900" indent="-342900">
              <a:buAutoNum type="alphaUcPeriod"/>
            </a:pPr>
            <a:r>
              <a:rPr lang="en-US" sz="2400" dirty="0"/>
              <a:t>Up </a:t>
            </a:r>
            <a:r>
              <a:rPr lang="en-US" sz="2400"/>
              <a:t>to 25%</a:t>
            </a:r>
            <a:endParaRPr lang="en-US" sz="2400" dirty="0"/>
          </a:p>
          <a:p>
            <a:pPr marL="342900" indent="-342900">
              <a:buAutoNum type="alphaUcPeriod"/>
            </a:pPr>
            <a:r>
              <a:rPr lang="en-US" sz="2400" dirty="0"/>
              <a:t>Up to 5%</a:t>
            </a:r>
          </a:p>
        </p:txBody>
      </p:sp>
      <p:sp>
        <p:nvSpPr>
          <p:cNvPr id="9" name="TextBox 8">
            <a:extLst>
              <a:ext uri="{FF2B5EF4-FFF2-40B4-BE49-F238E27FC236}">
                <a16:creationId xmlns:a16="http://schemas.microsoft.com/office/drawing/2014/main" id="{6C6EB05C-2A5D-1E22-E0F7-C37FEE136DD0}"/>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7" name="TextBox 6">
            <a:extLst>
              <a:ext uri="{FF2B5EF4-FFF2-40B4-BE49-F238E27FC236}">
                <a16:creationId xmlns:a16="http://schemas.microsoft.com/office/drawing/2014/main" id="{A8848902-2229-9882-277A-1CFFA422A622}"/>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6" name="Picture 5">
            <a:extLst>
              <a:ext uri="{FF2B5EF4-FFF2-40B4-BE49-F238E27FC236}">
                <a16:creationId xmlns:a16="http://schemas.microsoft.com/office/drawing/2014/main" id="{3A5E2956-12FF-E41E-E157-EE35364FFB1C}"/>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4193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9" name="TextBox 8">
            <a:extLst>
              <a:ext uri="{FF2B5EF4-FFF2-40B4-BE49-F238E27FC236}">
                <a16:creationId xmlns:a16="http://schemas.microsoft.com/office/drawing/2014/main" id="{2B50A40A-5109-9AD5-0DEB-B62B3D620AF8}"/>
              </a:ext>
            </a:extLst>
          </p:cNvPr>
          <p:cNvSpPr txBox="1"/>
          <p:nvPr/>
        </p:nvSpPr>
        <p:spPr>
          <a:xfrm>
            <a:off x="3375519" y="978474"/>
            <a:ext cx="8584163" cy="3416320"/>
          </a:xfrm>
          <a:prstGeom prst="rect">
            <a:avLst/>
          </a:prstGeom>
          <a:noFill/>
        </p:spPr>
        <p:txBody>
          <a:bodyPr wrap="square" rtlCol="0">
            <a:spAutoFit/>
          </a:bodyPr>
          <a:lstStyle/>
          <a:p>
            <a:r>
              <a:rPr lang="en-US" sz="2400" dirty="0"/>
              <a:t>Question #10</a:t>
            </a:r>
          </a:p>
          <a:p>
            <a:endParaRPr lang="en-US" sz="2400" dirty="0"/>
          </a:p>
          <a:p>
            <a:r>
              <a:rPr lang="en-US" sz="2400" dirty="0"/>
              <a:t>Why should the cultured beef burger patties be loosely packed before smashing?</a:t>
            </a:r>
          </a:p>
          <a:p>
            <a:endParaRPr lang="en-US" sz="2400" dirty="0"/>
          </a:p>
          <a:p>
            <a:pPr marL="342900" indent="-342900">
              <a:buAutoNum type="alphaUcPeriod"/>
            </a:pPr>
            <a:r>
              <a:rPr lang="en-US" sz="2400" dirty="0"/>
              <a:t>To make them easier to flip</a:t>
            </a:r>
          </a:p>
          <a:p>
            <a:pPr marL="342900" indent="-342900">
              <a:buAutoNum type="alphaUcPeriod"/>
            </a:pPr>
            <a:r>
              <a:rPr lang="en-US" sz="2400" dirty="0"/>
              <a:t>To avoid overcooking</a:t>
            </a:r>
          </a:p>
          <a:p>
            <a:pPr marL="342900" indent="-342900">
              <a:buAutoNum type="alphaUcPeriod"/>
            </a:pPr>
            <a:r>
              <a:rPr lang="en-US" sz="2400" dirty="0"/>
              <a:t>To create a moist center</a:t>
            </a:r>
          </a:p>
          <a:p>
            <a:pPr marL="342900" indent="-342900">
              <a:buAutoNum type="alphaUcPeriod"/>
            </a:pPr>
            <a:r>
              <a:rPr lang="en-US" sz="2400" dirty="0"/>
              <a:t>To maximize crust formation</a:t>
            </a:r>
          </a:p>
        </p:txBody>
      </p:sp>
      <p:sp>
        <p:nvSpPr>
          <p:cNvPr id="6" name="TextBox 5">
            <a:extLst>
              <a:ext uri="{FF2B5EF4-FFF2-40B4-BE49-F238E27FC236}">
                <a16:creationId xmlns:a16="http://schemas.microsoft.com/office/drawing/2014/main" id="{8F5AD416-4571-2177-2ABD-FE3EF0DDAD44}"/>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7" name="TextBox 6">
            <a:extLst>
              <a:ext uri="{FF2B5EF4-FFF2-40B4-BE49-F238E27FC236}">
                <a16:creationId xmlns:a16="http://schemas.microsoft.com/office/drawing/2014/main" id="{965F0760-9325-7E27-85D6-2658DDE52099}"/>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5" name="Picture 4">
            <a:extLst>
              <a:ext uri="{FF2B5EF4-FFF2-40B4-BE49-F238E27FC236}">
                <a16:creationId xmlns:a16="http://schemas.microsoft.com/office/drawing/2014/main" id="{95B91811-974B-CFDF-D119-36E6EB77C28D}"/>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304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arn(inVertic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1205161"/>
            <a:ext cx="8584163" cy="4401205"/>
          </a:xfrm>
          <a:prstGeom prst="rect">
            <a:avLst/>
          </a:prstGeom>
          <a:noFill/>
        </p:spPr>
        <p:txBody>
          <a:bodyPr wrap="square" rtlCol="0">
            <a:spAutoFit/>
          </a:bodyPr>
          <a:lstStyle/>
          <a:p>
            <a:r>
              <a:rPr lang="en-US" sz="1400" dirty="0"/>
              <a:t>Cultured meat, also known as lab-grown or cell-based meat, is real meat made by growing animal cells in a controlled environment without needing to raise or slaughter animals. An idea that has been around for a long time, Winston Churchill predicted back in 1931 that one day we’d grow just the parts of meat we want without raising whole animals.</a:t>
            </a:r>
          </a:p>
          <a:p>
            <a:endParaRPr lang="en-US" sz="1400" dirty="0"/>
          </a:p>
          <a:p>
            <a:r>
              <a:rPr lang="en-US" sz="1400" dirty="0"/>
              <a:t>Fast forward to 2013, and the first lab-grown burger was introduced by Dr. Mark Post in the Netherlands. It cost over $300,000 to produce, but it showed the world that meat could be made without animals. Since then, the field has grown rapidly. In 2020, Singapore became the first country to approve cultured meat for sale, and the U.S. followed in 2023 with approvals for cultivated chicken from companies like UPSIDE Foods and GOOD Meat.</a:t>
            </a:r>
          </a:p>
          <a:p>
            <a:endParaRPr lang="en-US" sz="1400" dirty="0"/>
          </a:p>
          <a:p>
            <a:r>
              <a:rPr lang="en-US" sz="1400" dirty="0"/>
              <a:t>The process of making cultured meat starts with a small sample of animal cells, usually from muscle or fat. These cells are placed in a bioreactor, a vessel that provides warmth and nutrients so the cells can grow and multiply. The nutrient mix mimics what the animal’s body would naturally provide. Once enough cells have grown, they’re shaped into textures that resemble real meat using edible scaffolds or 3D printing techniques. After a few weeks, the meat is harvested, cooked, and ready to eat. It’s real meat, just made in a different way.</a:t>
            </a:r>
          </a:p>
          <a:p>
            <a:endParaRPr lang="en-US" sz="1400" dirty="0"/>
          </a:p>
          <a:p>
            <a:r>
              <a:rPr lang="en-US" sz="1400" dirty="0"/>
              <a:t>Cultured meat could greatly reduce the environmental impact of food by using less land and water, cutting emissions, and avoiding animal slaughter. It’s antibiotic-free and may be made healthier, but challenges like high costs, scaling production, and consumer hesitation remain. Still, with growing support, it may soon become a sustainable, humane way to enjoy meat.</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ALL ABOUT CULTURED MEAT</a:t>
            </a:r>
          </a:p>
        </p:txBody>
      </p:sp>
      <p:sp>
        <p:nvSpPr>
          <p:cNvPr id="7" name="TextBox 6">
            <a:extLst>
              <a:ext uri="{FF2B5EF4-FFF2-40B4-BE49-F238E27FC236}">
                <a16:creationId xmlns:a16="http://schemas.microsoft.com/office/drawing/2014/main" id="{87851EF7-3EDA-2BF5-2909-BA521D546369}"/>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sp>
        <p:nvSpPr>
          <p:cNvPr id="9" name="TextBox 8">
            <a:extLst>
              <a:ext uri="{FF2B5EF4-FFF2-40B4-BE49-F238E27FC236}">
                <a16:creationId xmlns:a16="http://schemas.microsoft.com/office/drawing/2014/main" id="{AAC54736-E2A0-C86D-9B5A-120E5D7251FC}"/>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9" name="TextBox 8">
            <a:extLst>
              <a:ext uri="{FF2B5EF4-FFF2-40B4-BE49-F238E27FC236}">
                <a16:creationId xmlns:a16="http://schemas.microsoft.com/office/drawing/2014/main" id="{697FB655-7184-47CE-10B3-94CD73B1F711}"/>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6" name="TextBox 5">
            <a:extLst>
              <a:ext uri="{FF2B5EF4-FFF2-40B4-BE49-F238E27FC236}">
                <a16:creationId xmlns:a16="http://schemas.microsoft.com/office/drawing/2014/main" id="{4AA5B6B2-B824-5AA0-069B-FB85958B49F2}"/>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5" name="Picture 4">
            <a:extLst>
              <a:ext uri="{FF2B5EF4-FFF2-40B4-BE49-F238E27FC236}">
                <a16:creationId xmlns:a16="http://schemas.microsoft.com/office/drawing/2014/main" id="{9350A3A3-690C-6D75-A357-8113A76566B7}"/>
              </a:ext>
            </a:extLst>
          </p:cNvPr>
          <p:cNvPicPr>
            <a:picLocks noChangeAspect="1"/>
          </p:cNvPicPr>
          <p:nvPr/>
        </p:nvPicPr>
        <p:blipFill>
          <a:blip r:embed="rId5">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150273"/>
            <a:ext cx="8628653" cy="707886"/>
          </a:xfrm>
          <a:prstGeom prst="rect">
            <a:avLst/>
          </a:prstGeom>
          <a:noFill/>
        </p:spPr>
        <p:txBody>
          <a:bodyPr wrap="square" rtlCol="0">
            <a:spAutoFit/>
          </a:bodyPr>
          <a:lstStyle/>
          <a:p>
            <a:pPr algn="ctr"/>
            <a:r>
              <a:rPr lang="en-US" sz="4000" b="1" dirty="0"/>
              <a:t>HEALTHY INGREDIENT CONTRIBUTION</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2"/>
              </a:rPr>
              <a:t>USDA FoodData Central</a:t>
            </a:r>
            <a:endParaRPr lang="en-US" sz="1000" i="1" dirty="0"/>
          </a:p>
        </p:txBody>
      </p:sp>
      <p:sp>
        <p:nvSpPr>
          <p:cNvPr id="7" name="TextBox 6">
            <a:extLst>
              <a:ext uri="{FF2B5EF4-FFF2-40B4-BE49-F238E27FC236}">
                <a16:creationId xmlns:a16="http://schemas.microsoft.com/office/drawing/2014/main" id="{644B7AA7-C5A1-B5F9-DD25-3657E9011588}"/>
              </a:ext>
            </a:extLst>
          </p:cNvPr>
          <p:cNvSpPr txBox="1"/>
          <p:nvPr/>
        </p:nvSpPr>
        <p:spPr>
          <a:xfrm>
            <a:off x="3353273" y="820153"/>
            <a:ext cx="8584163" cy="5262979"/>
          </a:xfrm>
          <a:prstGeom prst="rect">
            <a:avLst/>
          </a:prstGeom>
          <a:noFill/>
        </p:spPr>
        <p:txBody>
          <a:bodyPr wrap="square" rtlCol="0">
            <a:spAutoFit/>
          </a:bodyPr>
          <a:lstStyle/>
          <a:p>
            <a:r>
              <a:rPr lang="en-US" sz="1200" dirty="0"/>
              <a:t>The innovative protein source of cultured meat offers a range of health-related benefits while maintaining the taste, texture, and nutrient profile of conventional meat and offering potential health advantages such as improved fat composition, enhanced food safety, and the ability to be tailored to meet the needs of health-conscious consumers.</a:t>
            </a:r>
          </a:p>
          <a:p>
            <a:endParaRPr lang="en-US" sz="1200" dirty="0"/>
          </a:p>
          <a:p>
            <a:r>
              <a:rPr lang="en-US" sz="1200" b="1" dirty="0"/>
              <a:t>Key Nutritional Contributions (Example: 100g Serving of Cultured Beef Burger Patty)</a:t>
            </a:r>
          </a:p>
          <a:p>
            <a:pPr marL="285750" indent="-285750">
              <a:buFont typeface="Arial" panose="020B0604020202020204" pitchFamily="34" charset="0"/>
              <a:buChar char="•"/>
            </a:pPr>
            <a:r>
              <a:rPr lang="en-US" sz="1200" b="1" dirty="0"/>
              <a:t>Calories: </a:t>
            </a:r>
            <a:r>
              <a:rPr lang="en-US" sz="1200" dirty="0"/>
              <a:t>≈170 kcal (8.5% DV)</a:t>
            </a:r>
          </a:p>
          <a:p>
            <a:pPr marL="285750" indent="-285750">
              <a:buFont typeface="Arial" panose="020B0604020202020204" pitchFamily="34" charset="0"/>
              <a:buChar char="•"/>
            </a:pPr>
            <a:r>
              <a:rPr lang="en-US" sz="1200" b="1" dirty="0"/>
              <a:t>Total Fat: </a:t>
            </a:r>
            <a:r>
              <a:rPr lang="en-US" sz="1200" dirty="0"/>
              <a:t>≈9-11 g (14-17% DV)</a:t>
            </a:r>
            <a:endParaRPr lang="en-US" sz="1200" b="1" dirty="0"/>
          </a:p>
          <a:p>
            <a:pPr marL="285750" indent="-285750">
              <a:buFont typeface="Arial" panose="020B0604020202020204" pitchFamily="34" charset="0"/>
              <a:buChar char="•"/>
            </a:pPr>
            <a:r>
              <a:rPr lang="en-US" sz="1200" b="1" dirty="0"/>
              <a:t>Saturated Fat: </a:t>
            </a:r>
            <a:r>
              <a:rPr lang="en-US" sz="1200" dirty="0"/>
              <a:t>≈3.5 g (18% DV)</a:t>
            </a:r>
            <a:endParaRPr lang="en-US" sz="1200" b="1" dirty="0"/>
          </a:p>
          <a:p>
            <a:pPr marL="285750" indent="-285750">
              <a:buFont typeface="Arial" panose="020B0604020202020204" pitchFamily="34" charset="0"/>
              <a:buChar char="•"/>
            </a:pPr>
            <a:r>
              <a:rPr lang="en-US" sz="1200" b="1" dirty="0"/>
              <a:t>Cholesterol: </a:t>
            </a:r>
            <a:r>
              <a:rPr lang="en-US" sz="1200" dirty="0"/>
              <a:t>≈45 mg (15% DV)</a:t>
            </a:r>
            <a:endParaRPr lang="en-US" sz="1200" b="1" dirty="0"/>
          </a:p>
          <a:p>
            <a:pPr marL="285750" indent="-285750">
              <a:buFont typeface="Arial" panose="020B0604020202020204" pitchFamily="34" charset="0"/>
              <a:buChar char="•"/>
            </a:pPr>
            <a:r>
              <a:rPr lang="en-US" sz="1200" b="1" dirty="0"/>
              <a:t>Protein: </a:t>
            </a:r>
            <a:r>
              <a:rPr lang="en-US" sz="1200" dirty="0"/>
              <a:t>≈19-22 g (38-44% DV)</a:t>
            </a:r>
          </a:p>
          <a:p>
            <a:pPr marL="742950" lvl="1" indent="-285750">
              <a:buFont typeface="Arial" panose="020B0604020202020204" pitchFamily="34" charset="0"/>
              <a:buChar char="•"/>
            </a:pPr>
            <a:r>
              <a:rPr lang="en-US" sz="1200" dirty="0"/>
              <a:t>Protein builds and repairs muscles, skin, hair, and internal organs.</a:t>
            </a:r>
          </a:p>
          <a:p>
            <a:pPr marL="285750" indent="-285750">
              <a:buFont typeface="Arial" panose="020B0604020202020204" pitchFamily="34" charset="0"/>
              <a:buChar char="•"/>
            </a:pPr>
            <a:r>
              <a:rPr lang="en-US" sz="1200" b="1" dirty="0"/>
              <a:t>Iron: </a:t>
            </a:r>
            <a:r>
              <a:rPr lang="en-US" sz="1200" dirty="0"/>
              <a:t>≈2.7 mg (15% DV)</a:t>
            </a:r>
          </a:p>
          <a:p>
            <a:pPr marL="742950" lvl="1" indent="-285750">
              <a:buFont typeface="Arial" panose="020B0604020202020204" pitchFamily="34" charset="0"/>
              <a:buChar char="•"/>
            </a:pPr>
            <a:r>
              <a:rPr lang="en-US" sz="1200" dirty="0"/>
              <a:t>Iron is crucial for making hemoglobin, the protein in red blood cells that carries oxygen throughout the body.</a:t>
            </a:r>
          </a:p>
          <a:p>
            <a:pPr marL="285750" indent="-285750">
              <a:buFont typeface="Arial" panose="020B0604020202020204" pitchFamily="34" charset="0"/>
              <a:buChar char="•"/>
            </a:pPr>
            <a:r>
              <a:rPr lang="en-US" sz="1200" b="1" dirty="0"/>
              <a:t>Zinc: </a:t>
            </a:r>
            <a:r>
              <a:rPr lang="en-US" sz="1200" dirty="0"/>
              <a:t>≈5.1 mg (46% DV)</a:t>
            </a:r>
          </a:p>
          <a:p>
            <a:pPr marL="742950" lvl="1" indent="-285750">
              <a:buFont typeface="Arial" panose="020B0604020202020204" pitchFamily="34" charset="0"/>
              <a:buChar char="•"/>
            </a:pPr>
            <a:r>
              <a:rPr lang="en-US" sz="1200" dirty="0"/>
              <a:t>Zinc supports immune function, wound healing, DNA synthesis, and helps with taste and smell.</a:t>
            </a:r>
          </a:p>
          <a:p>
            <a:pPr marL="285750" indent="-285750">
              <a:buFont typeface="Arial" panose="020B0604020202020204" pitchFamily="34" charset="0"/>
              <a:buChar char="•"/>
            </a:pPr>
            <a:r>
              <a:rPr lang="en-US" sz="1200" b="1" dirty="0"/>
              <a:t>Vitamin B12: </a:t>
            </a:r>
            <a:r>
              <a:rPr lang="en-US" sz="1200" dirty="0"/>
              <a:t>≈2.4 µg (100% DV)</a:t>
            </a:r>
          </a:p>
          <a:p>
            <a:pPr marL="742950" lvl="1" indent="-285750">
              <a:buFont typeface="Arial" panose="020B0604020202020204" pitchFamily="34" charset="0"/>
              <a:buChar char="•"/>
            </a:pPr>
            <a:r>
              <a:rPr lang="en-US" sz="1200" dirty="0"/>
              <a:t>B12 is essential for making red blood cells, supporting nerve function, and synthesizing DNA.</a:t>
            </a:r>
          </a:p>
          <a:p>
            <a:pPr marL="285750" indent="-285750">
              <a:buFont typeface="Arial" panose="020B0604020202020204" pitchFamily="34" charset="0"/>
              <a:buChar char="•"/>
            </a:pPr>
            <a:endParaRPr lang="en-US" sz="1200" dirty="0"/>
          </a:p>
          <a:p>
            <a:r>
              <a:rPr lang="en-US" sz="1200" b="1" dirty="0"/>
              <a:t>Other Health Benefits &amp; Advantages</a:t>
            </a:r>
          </a:p>
          <a:p>
            <a:pPr marL="285750" indent="-285750">
              <a:buFont typeface="Arial" panose="020B0604020202020204" pitchFamily="34" charset="0"/>
              <a:buChar char="•"/>
            </a:pPr>
            <a:r>
              <a:rPr lang="en-US" sz="1200" b="1" dirty="0"/>
              <a:t>Lean Protein Source:</a:t>
            </a:r>
            <a:r>
              <a:rPr lang="en-US" sz="1200" dirty="0"/>
              <a:t> Cultured meat typically provides high-quality, complete protein with all nine essential amino acids, supporting muscle maintenance and growth.</a:t>
            </a:r>
          </a:p>
          <a:p>
            <a:pPr marL="285750" indent="-285750">
              <a:buFont typeface="Arial" panose="020B0604020202020204" pitchFamily="34" charset="0"/>
              <a:buChar char="•"/>
            </a:pPr>
            <a:r>
              <a:rPr lang="en-US" sz="1200" b="1" dirty="0"/>
              <a:t>Controlled Fat Profile:</a:t>
            </a:r>
            <a:r>
              <a:rPr lang="en-US" sz="1200" dirty="0"/>
              <a:t> Manufacturers can modify the fat composition to include healthier fats (e.g., omega-3 fatty acids), potentially reducing the intake of harmful saturated fats.</a:t>
            </a:r>
          </a:p>
          <a:p>
            <a:pPr marL="285750" indent="-285750">
              <a:buFont typeface="Arial" panose="020B0604020202020204" pitchFamily="34" charset="0"/>
              <a:buChar char="•"/>
            </a:pPr>
            <a:r>
              <a:rPr lang="en-US" sz="1200" b="1" dirty="0"/>
              <a:t>No Antibiotics or Hormones:</a:t>
            </a:r>
            <a:r>
              <a:rPr lang="en-US" sz="1200" dirty="0"/>
              <a:t> Unlike conventional meat, cultured meat is produced without antibiotics or growth hormones, reducing exposure to harmful residues and resistance risks.</a:t>
            </a:r>
          </a:p>
          <a:p>
            <a:pPr marL="285750" indent="-285750">
              <a:buFont typeface="Arial" panose="020B0604020202020204" pitchFamily="34" charset="0"/>
              <a:buChar char="•"/>
            </a:pPr>
            <a:r>
              <a:rPr lang="en-US" sz="1200" b="1" dirty="0"/>
              <a:t>Reduced Pathogen Risk:</a:t>
            </a:r>
            <a:r>
              <a:rPr lang="en-US" sz="1200" dirty="0"/>
              <a:t> The sterile, controlled production environment greatly reduces the risk of contamination by pathogens like E. coli, Salmonella, or Listeria.</a:t>
            </a:r>
          </a:p>
        </p:txBody>
      </p:sp>
      <p:sp>
        <p:nvSpPr>
          <p:cNvPr id="14" name="TextBox 13">
            <a:extLst>
              <a:ext uri="{FF2B5EF4-FFF2-40B4-BE49-F238E27FC236}">
                <a16:creationId xmlns:a16="http://schemas.microsoft.com/office/drawing/2014/main" id="{A64D1CBD-54B8-FBA6-040D-8504C503FDBB}"/>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6" name="TextBox 5">
            <a:extLst>
              <a:ext uri="{FF2B5EF4-FFF2-40B4-BE49-F238E27FC236}">
                <a16:creationId xmlns:a16="http://schemas.microsoft.com/office/drawing/2014/main" id="{0B7B69D4-1C36-12B4-D1D5-FE66664A8872}"/>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9" name="Picture 8">
            <a:extLst>
              <a:ext uri="{FF2B5EF4-FFF2-40B4-BE49-F238E27FC236}">
                <a16:creationId xmlns:a16="http://schemas.microsoft.com/office/drawing/2014/main" id="{15AD061B-9816-BAA9-9F72-99232B346005}"/>
              </a:ext>
            </a:extLst>
          </p:cNvPr>
          <p:cNvPicPr>
            <a:picLocks noChangeAspect="1"/>
          </p:cNvPicPr>
          <p:nvPr/>
        </p:nvPicPr>
        <p:blipFill>
          <a:blip r:embed="rId3">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arn(inVertic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arn(inVertical)">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barn(inVertical)">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barn(inVertical)">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barn(inVertical)">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barn(inVertical)">
                                      <p:cBhvr>
                                        <p:cTn id="57" dur="5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barn(inVertical)">
                                      <p:cBhvr>
                                        <p:cTn id="62" dur="500"/>
                                        <p:tgtEl>
                                          <p:spTgt spid="7">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xEl>
                                              <p:pRg st="13" end="13"/>
                                            </p:txEl>
                                          </p:spTgt>
                                        </p:tgtEl>
                                        <p:attrNameLst>
                                          <p:attrName>style.visibility</p:attrName>
                                        </p:attrNameLst>
                                      </p:cBhvr>
                                      <p:to>
                                        <p:strVal val="visible"/>
                                      </p:to>
                                    </p:set>
                                    <p:animEffect transition="in" filter="barn(inVertical)">
                                      <p:cBhvr>
                                        <p:cTn id="67" dur="500"/>
                                        <p:tgtEl>
                                          <p:spTgt spid="7">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xEl>
                                              <p:pRg st="14" end="14"/>
                                            </p:txEl>
                                          </p:spTgt>
                                        </p:tgtEl>
                                        <p:attrNameLst>
                                          <p:attrName>style.visibility</p:attrName>
                                        </p:attrNameLst>
                                      </p:cBhvr>
                                      <p:to>
                                        <p:strVal val="visible"/>
                                      </p:to>
                                    </p:set>
                                    <p:animEffect transition="in" filter="barn(inVertical)">
                                      <p:cBhvr>
                                        <p:cTn id="72" dur="500"/>
                                        <p:tgtEl>
                                          <p:spTgt spid="7">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7">
                                            <p:txEl>
                                              <p:pRg st="16" end="16"/>
                                            </p:txEl>
                                          </p:spTgt>
                                        </p:tgtEl>
                                        <p:attrNameLst>
                                          <p:attrName>style.visibility</p:attrName>
                                        </p:attrNameLst>
                                      </p:cBhvr>
                                      <p:to>
                                        <p:strVal val="visible"/>
                                      </p:to>
                                    </p:set>
                                    <p:animEffect transition="in" filter="barn(inVertical)">
                                      <p:cBhvr>
                                        <p:cTn id="77" dur="500"/>
                                        <p:tgtEl>
                                          <p:spTgt spid="7">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
                                            <p:txEl>
                                              <p:pRg st="17" end="17"/>
                                            </p:txEl>
                                          </p:spTgt>
                                        </p:tgtEl>
                                        <p:attrNameLst>
                                          <p:attrName>style.visibility</p:attrName>
                                        </p:attrNameLst>
                                      </p:cBhvr>
                                      <p:to>
                                        <p:strVal val="visible"/>
                                      </p:to>
                                    </p:set>
                                    <p:animEffect transition="in" filter="barn(inVertical)">
                                      <p:cBhvr>
                                        <p:cTn id="82" dur="500"/>
                                        <p:tgtEl>
                                          <p:spTgt spid="7">
                                            <p:txEl>
                                              <p:pRg st="17" end="1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7">
                                            <p:txEl>
                                              <p:pRg st="18" end="18"/>
                                            </p:txEl>
                                          </p:spTgt>
                                        </p:tgtEl>
                                        <p:attrNameLst>
                                          <p:attrName>style.visibility</p:attrName>
                                        </p:attrNameLst>
                                      </p:cBhvr>
                                      <p:to>
                                        <p:strVal val="visible"/>
                                      </p:to>
                                    </p:set>
                                    <p:animEffect transition="in" filter="barn(inVertical)">
                                      <p:cBhvr>
                                        <p:cTn id="87" dur="500"/>
                                        <p:tgtEl>
                                          <p:spTgt spid="7">
                                            <p:txEl>
                                              <p:pRg st="18" end="1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xEl>
                                              <p:pRg st="19" end="19"/>
                                            </p:txEl>
                                          </p:spTgt>
                                        </p:tgtEl>
                                        <p:attrNameLst>
                                          <p:attrName>style.visibility</p:attrName>
                                        </p:attrNameLst>
                                      </p:cBhvr>
                                      <p:to>
                                        <p:strVal val="visible"/>
                                      </p:to>
                                    </p:set>
                                    <p:animEffect transition="in" filter="barn(inVertical)">
                                      <p:cBhvr>
                                        <p:cTn id="92" dur="500"/>
                                        <p:tgtEl>
                                          <p:spTgt spid="7">
                                            <p:txEl>
                                              <p:pRg st="19" end="1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
                                            <p:txEl>
                                              <p:pRg st="20" end="20"/>
                                            </p:txEl>
                                          </p:spTgt>
                                        </p:tgtEl>
                                        <p:attrNameLst>
                                          <p:attrName>style.visibility</p:attrName>
                                        </p:attrNameLst>
                                      </p:cBhvr>
                                      <p:to>
                                        <p:strVal val="visible"/>
                                      </p:to>
                                    </p:set>
                                    <p:animEffect transition="in" filter="barn(inVertical)">
                                      <p:cBhvr>
                                        <p:cTn id="97" dur="500"/>
                                        <p:tgtEl>
                                          <p:spTgt spid="7">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00248"/>
            <a:ext cx="8628653" cy="707886"/>
          </a:xfrm>
          <a:prstGeom prst="rect">
            <a:avLst/>
          </a:prstGeom>
          <a:noFill/>
        </p:spPr>
        <p:txBody>
          <a:bodyPr wrap="square" rtlCol="0">
            <a:spAutoFit/>
          </a:bodyPr>
          <a:lstStyle/>
          <a:p>
            <a:pPr algn="ctr"/>
            <a:r>
              <a:rPr lang="en-US" sz="4000" b="1" dirty="0"/>
              <a:t>TYPES AND VARIETIES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D8F4852-A8A8-1DF4-0F6B-5590697051E2}"/>
              </a:ext>
            </a:extLst>
          </p:cNvPr>
          <p:cNvSpPr txBox="1"/>
          <p:nvPr/>
        </p:nvSpPr>
        <p:spPr>
          <a:xfrm>
            <a:off x="3353273" y="796090"/>
            <a:ext cx="8584163" cy="477054"/>
          </a:xfrm>
          <a:prstGeom prst="rect">
            <a:avLst/>
          </a:prstGeom>
          <a:noFill/>
        </p:spPr>
        <p:txBody>
          <a:bodyPr wrap="square" rtlCol="0">
            <a:spAutoFit/>
          </a:bodyPr>
          <a:lstStyle/>
          <a:p>
            <a:r>
              <a:rPr lang="en-US" sz="1250" dirty="0"/>
              <a:t>As the technology of cultured meat matures, a growing variety of meat types and formats are becoming available, catering to both traditional preferences and culinary innovation.</a:t>
            </a:r>
          </a:p>
        </p:txBody>
      </p:sp>
      <p:sp>
        <p:nvSpPr>
          <p:cNvPr id="13" name="TextBox 12">
            <a:extLst>
              <a:ext uri="{FF2B5EF4-FFF2-40B4-BE49-F238E27FC236}">
                <a16:creationId xmlns:a16="http://schemas.microsoft.com/office/drawing/2014/main" id="{89856139-B12C-0FC3-9D6A-FA3D858D40E5}"/>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6" name="TextBox 5">
            <a:extLst>
              <a:ext uri="{FF2B5EF4-FFF2-40B4-BE49-F238E27FC236}">
                <a16:creationId xmlns:a16="http://schemas.microsoft.com/office/drawing/2014/main" id="{EC78434A-4D68-424B-0D7E-E02A869398B5}"/>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7" name="Picture 6">
            <a:extLst>
              <a:ext uri="{FF2B5EF4-FFF2-40B4-BE49-F238E27FC236}">
                <a16:creationId xmlns:a16="http://schemas.microsoft.com/office/drawing/2014/main" id="{5EC3E2E4-04D0-383A-0F10-E09D670EBEB0}"/>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9EC1448A-302A-3DB6-2292-E6645F01936D}"/>
              </a:ext>
            </a:extLst>
          </p:cNvPr>
          <p:cNvSpPr txBox="1"/>
          <p:nvPr/>
        </p:nvSpPr>
        <p:spPr>
          <a:xfrm>
            <a:off x="3353273" y="1245608"/>
            <a:ext cx="4369181" cy="5070619"/>
          </a:xfrm>
          <a:prstGeom prst="rect">
            <a:avLst/>
          </a:prstGeom>
          <a:noFill/>
        </p:spPr>
        <p:txBody>
          <a:bodyPr wrap="square" rtlCol="0">
            <a:spAutoFit/>
          </a:bodyPr>
          <a:lstStyle/>
          <a:p>
            <a:r>
              <a:rPr lang="en-US" sz="1250" b="1" dirty="0"/>
              <a:t>Cultured Beef</a:t>
            </a:r>
          </a:p>
          <a:p>
            <a:pPr marL="285750" indent="-285750">
              <a:buFont typeface="Arial" panose="020B0604020202020204" pitchFamily="34" charset="0"/>
              <a:buChar char="•"/>
            </a:pPr>
            <a:r>
              <a:rPr lang="en-US" sz="1250" dirty="0"/>
              <a:t>One of the first and most researched types of cultured meat.</a:t>
            </a:r>
          </a:p>
          <a:p>
            <a:pPr marL="285750" indent="-285750">
              <a:buFont typeface="Arial" panose="020B0604020202020204" pitchFamily="34" charset="0"/>
              <a:buChar char="•"/>
            </a:pPr>
            <a:r>
              <a:rPr lang="en-US" sz="1250" dirty="0"/>
              <a:t>Made from muscle stem cells taken from cows.</a:t>
            </a:r>
          </a:p>
          <a:p>
            <a:endParaRPr lang="en-US" sz="1250" dirty="0"/>
          </a:p>
          <a:p>
            <a:r>
              <a:rPr lang="en-US" sz="1250" b="1" dirty="0"/>
              <a:t>Cultured Chicken</a:t>
            </a:r>
          </a:p>
          <a:p>
            <a:pPr marL="285750" indent="-285750">
              <a:buFont typeface="Arial" panose="020B0604020202020204" pitchFamily="34" charset="0"/>
              <a:buChar char="•"/>
            </a:pPr>
            <a:r>
              <a:rPr lang="en-US" sz="1250" dirty="0"/>
              <a:t>Produced from avian muscle cells, often using bioreactors for scalable production.</a:t>
            </a:r>
          </a:p>
          <a:p>
            <a:pPr marL="285750" indent="-285750">
              <a:buFont typeface="Arial" panose="020B0604020202020204" pitchFamily="34" charset="0"/>
              <a:buChar char="•"/>
            </a:pPr>
            <a:r>
              <a:rPr lang="en-US" sz="1250" dirty="0"/>
              <a:t>Approved for sale in Singapore and the United States.</a:t>
            </a:r>
          </a:p>
          <a:p>
            <a:endParaRPr lang="en-US" sz="1250" dirty="0"/>
          </a:p>
          <a:p>
            <a:r>
              <a:rPr lang="en-US" sz="1250" b="1" dirty="0"/>
              <a:t>Cultured Pork</a:t>
            </a:r>
          </a:p>
          <a:p>
            <a:pPr marL="285750" indent="-285750">
              <a:buFont typeface="Arial" panose="020B0604020202020204" pitchFamily="34" charset="0"/>
              <a:buChar char="•"/>
            </a:pPr>
            <a:r>
              <a:rPr lang="en-US" sz="1250" dirty="0"/>
              <a:t>Derived from pig muscle and fat cells.</a:t>
            </a:r>
          </a:p>
          <a:p>
            <a:pPr marL="285750" indent="-285750">
              <a:buFont typeface="Arial" panose="020B0604020202020204" pitchFamily="34" charset="0"/>
              <a:buChar char="•"/>
            </a:pPr>
            <a:r>
              <a:rPr lang="en-US" sz="1250" dirty="0"/>
              <a:t>It can replicate the flavor and texture of traditional pork.</a:t>
            </a:r>
          </a:p>
          <a:p>
            <a:endParaRPr lang="en-US" sz="1250" dirty="0"/>
          </a:p>
          <a:p>
            <a:r>
              <a:rPr lang="en-US" sz="1250" b="1" dirty="0"/>
              <a:t>Cultured Seafood</a:t>
            </a:r>
          </a:p>
          <a:p>
            <a:pPr marL="285750" indent="-285750">
              <a:buFont typeface="Arial" panose="020B0604020202020204" pitchFamily="34" charset="0"/>
              <a:buChar char="•"/>
            </a:pPr>
            <a:r>
              <a:rPr lang="en-US" sz="1250" dirty="0"/>
              <a:t>Includes fish and shellfish varieties produced without overfishing or marine habitat destruction.</a:t>
            </a:r>
          </a:p>
          <a:p>
            <a:pPr marL="285750" indent="-285750">
              <a:buFont typeface="Arial" panose="020B0604020202020204" pitchFamily="34" charset="0"/>
              <a:buChar char="•"/>
            </a:pPr>
            <a:r>
              <a:rPr lang="en-US" sz="1250" dirty="0"/>
              <a:t>Avoids mercury, microplastics, and antibiotic contamination commonly found in wild-caught seafood.</a:t>
            </a:r>
          </a:p>
          <a:p>
            <a:endParaRPr lang="en-US" sz="1250" dirty="0"/>
          </a:p>
          <a:p>
            <a:r>
              <a:rPr lang="en-US" sz="1250" b="1" dirty="0"/>
              <a:t>Cultured Lamb &amp; Other Red Meats</a:t>
            </a:r>
          </a:p>
          <a:p>
            <a:pPr marL="285750" indent="-285750">
              <a:buFont typeface="Arial" panose="020B0604020202020204" pitchFamily="34" charset="0"/>
              <a:buChar char="•"/>
            </a:pPr>
            <a:r>
              <a:rPr lang="en-US" sz="1250" dirty="0"/>
              <a:t>Companies are working on lamb, goat, and even game meats like venison.</a:t>
            </a:r>
          </a:p>
          <a:p>
            <a:pPr marL="285750" indent="-285750">
              <a:buFont typeface="Arial" panose="020B0604020202020204" pitchFamily="34" charset="0"/>
              <a:buChar char="•"/>
            </a:pPr>
            <a:r>
              <a:rPr lang="en-US" sz="1250" dirty="0"/>
              <a:t>Opportunity to tailor omega-3 content and lower saturated fats.</a:t>
            </a:r>
          </a:p>
        </p:txBody>
      </p:sp>
      <p:sp>
        <p:nvSpPr>
          <p:cNvPr id="11" name="TextBox 10">
            <a:extLst>
              <a:ext uri="{FF2B5EF4-FFF2-40B4-BE49-F238E27FC236}">
                <a16:creationId xmlns:a16="http://schemas.microsoft.com/office/drawing/2014/main" id="{2C045A04-DE93-016C-9CDE-9BD3A86C01AA}"/>
              </a:ext>
            </a:extLst>
          </p:cNvPr>
          <p:cNvSpPr txBox="1"/>
          <p:nvPr/>
        </p:nvSpPr>
        <p:spPr>
          <a:xfrm>
            <a:off x="7645354" y="1245609"/>
            <a:ext cx="4369181" cy="3554819"/>
          </a:xfrm>
          <a:prstGeom prst="rect">
            <a:avLst/>
          </a:prstGeom>
          <a:noFill/>
        </p:spPr>
        <p:txBody>
          <a:bodyPr wrap="square" rtlCol="0">
            <a:spAutoFit/>
          </a:bodyPr>
          <a:lstStyle/>
          <a:p>
            <a:r>
              <a:rPr lang="en-US" sz="1250" b="1" dirty="0"/>
              <a:t>Cultured Fat</a:t>
            </a:r>
          </a:p>
          <a:p>
            <a:pPr marL="285750" indent="-285750">
              <a:buFont typeface="Arial" panose="020B0604020202020204" pitchFamily="34" charset="0"/>
              <a:buChar char="•"/>
            </a:pPr>
            <a:r>
              <a:rPr lang="en-US" sz="1250" dirty="0"/>
              <a:t>Grown specifically to replicate the flavor-enhancing properties of animal fat.</a:t>
            </a:r>
          </a:p>
          <a:p>
            <a:pPr marL="285750" indent="-285750">
              <a:buFont typeface="Arial" panose="020B0604020202020204" pitchFamily="34" charset="0"/>
              <a:buChar char="•"/>
            </a:pPr>
            <a:r>
              <a:rPr lang="en-US" sz="1250" dirty="0"/>
              <a:t>Can be combined with plant-based proteins or cultured lean meat to enhance juiciness, mouthfeel, and aroma.</a:t>
            </a:r>
          </a:p>
          <a:p>
            <a:endParaRPr lang="en-US" sz="1250" dirty="0"/>
          </a:p>
          <a:p>
            <a:r>
              <a:rPr lang="en-US" sz="1250" b="1" dirty="0"/>
              <a:t>Hybrid Products</a:t>
            </a:r>
          </a:p>
          <a:p>
            <a:pPr marL="285750" indent="-285750">
              <a:buFont typeface="Arial" panose="020B0604020202020204" pitchFamily="34" charset="0"/>
              <a:buChar char="•"/>
            </a:pPr>
            <a:r>
              <a:rPr lang="en-US" sz="1250" dirty="0"/>
              <a:t>Blends cultured meat with plant-based ingredients for a balanced, scalable solution.</a:t>
            </a:r>
          </a:p>
          <a:p>
            <a:pPr marL="285750" indent="-285750">
              <a:buFont typeface="Arial" panose="020B0604020202020204" pitchFamily="34" charset="0"/>
              <a:buChar char="•"/>
            </a:pPr>
            <a:r>
              <a:rPr lang="en-US" sz="1250" dirty="0"/>
              <a:t>Improved texture, reduced cost, and added fiber or functional ingredients.</a:t>
            </a:r>
          </a:p>
          <a:p>
            <a:endParaRPr lang="en-US" sz="1250" dirty="0"/>
          </a:p>
          <a:p>
            <a:r>
              <a:rPr lang="en-US" sz="1250" b="1" dirty="0"/>
              <a:t>Emerging Possibilities:</a:t>
            </a:r>
          </a:p>
          <a:p>
            <a:pPr marL="285750" indent="-285750">
              <a:buFont typeface="Arial" panose="020B0604020202020204" pitchFamily="34" charset="0"/>
              <a:buChar char="•"/>
            </a:pPr>
            <a:r>
              <a:rPr lang="en-US" sz="1250" dirty="0"/>
              <a:t>Cultured Milk &amp; Dairy</a:t>
            </a:r>
          </a:p>
          <a:p>
            <a:pPr marL="285750" indent="-285750">
              <a:buFont typeface="Arial" panose="020B0604020202020204" pitchFamily="34" charset="0"/>
              <a:buChar char="•"/>
            </a:pPr>
            <a:r>
              <a:rPr lang="en-US" sz="1250" dirty="0"/>
              <a:t>Cultured Foie Gras</a:t>
            </a:r>
          </a:p>
          <a:p>
            <a:pPr marL="285750" indent="-285750">
              <a:buFont typeface="Arial" panose="020B0604020202020204" pitchFamily="34" charset="0"/>
              <a:buChar char="•"/>
            </a:pPr>
            <a:r>
              <a:rPr lang="en-US" sz="1250" dirty="0"/>
              <a:t>Cultured Exotic Meats</a:t>
            </a:r>
          </a:p>
          <a:p>
            <a:pPr marL="285750" indent="-285750">
              <a:buFont typeface="Arial" panose="020B0604020202020204" pitchFamily="34" charset="0"/>
              <a:buChar char="•"/>
            </a:pPr>
            <a:r>
              <a:rPr lang="en-US" sz="1250" dirty="0"/>
              <a:t>Cell-Based Collagen</a:t>
            </a:r>
          </a:p>
          <a:p>
            <a:pPr marL="285750" indent="-285750">
              <a:buFont typeface="Arial" panose="020B0604020202020204" pitchFamily="34" charset="0"/>
              <a:buChar char="•"/>
            </a:pPr>
            <a:r>
              <a:rPr lang="en-US" sz="1250" dirty="0"/>
              <a:t>Cell-Based Gelatin</a:t>
            </a:r>
          </a:p>
        </p:txBody>
      </p:sp>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arn(inVertical)">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arn(inVertical)">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barn(inVertical)">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barn(inVertical)">
                                      <p:cBhvr>
                                        <p:cTn id="57" dur="500"/>
                                        <p:tgtEl>
                                          <p:spTgt spid="5">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
                                            <p:txEl>
                                              <p:pRg st="13" end="13"/>
                                            </p:txEl>
                                          </p:spTgt>
                                        </p:tgtEl>
                                        <p:attrNameLst>
                                          <p:attrName>style.visibility</p:attrName>
                                        </p:attrNameLst>
                                      </p:cBhvr>
                                      <p:to>
                                        <p:strVal val="visible"/>
                                      </p:to>
                                    </p:set>
                                    <p:animEffect transition="in" filter="barn(inVertical)">
                                      <p:cBhvr>
                                        <p:cTn id="62" dur="500"/>
                                        <p:tgtEl>
                                          <p:spTgt spid="5">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animEffect transition="in" filter="barn(inVertical)">
                                      <p:cBhvr>
                                        <p:cTn id="67" dur="500"/>
                                        <p:tgtEl>
                                          <p:spTgt spid="5">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5">
                                            <p:txEl>
                                              <p:pRg st="16" end="16"/>
                                            </p:txEl>
                                          </p:spTgt>
                                        </p:tgtEl>
                                        <p:attrNameLst>
                                          <p:attrName>style.visibility</p:attrName>
                                        </p:attrNameLst>
                                      </p:cBhvr>
                                      <p:to>
                                        <p:strVal val="visible"/>
                                      </p:to>
                                    </p:set>
                                    <p:animEffect transition="in" filter="barn(inVertical)">
                                      <p:cBhvr>
                                        <p:cTn id="72" dur="500"/>
                                        <p:tgtEl>
                                          <p:spTgt spid="5">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5">
                                            <p:txEl>
                                              <p:pRg st="17" end="17"/>
                                            </p:txEl>
                                          </p:spTgt>
                                        </p:tgtEl>
                                        <p:attrNameLst>
                                          <p:attrName>style.visibility</p:attrName>
                                        </p:attrNameLst>
                                      </p:cBhvr>
                                      <p:to>
                                        <p:strVal val="visible"/>
                                      </p:to>
                                    </p:set>
                                    <p:animEffect transition="in" filter="barn(inVertical)">
                                      <p:cBhvr>
                                        <p:cTn id="77" dur="500"/>
                                        <p:tgtEl>
                                          <p:spTgt spid="5">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5">
                                            <p:txEl>
                                              <p:pRg st="18" end="18"/>
                                            </p:txEl>
                                          </p:spTgt>
                                        </p:tgtEl>
                                        <p:attrNameLst>
                                          <p:attrName>style.visibility</p:attrName>
                                        </p:attrNameLst>
                                      </p:cBhvr>
                                      <p:to>
                                        <p:strVal val="visible"/>
                                      </p:to>
                                    </p:set>
                                    <p:animEffect transition="in" filter="barn(inVertical)">
                                      <p:cBhvr>
                                        <p:cTn id="82" dur="500"/>
                                        <p:tgtEl>
                                          <p:spTgt spid="5">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1">
                                            <p:txEl>
                                              <p:pRg st="0" end="0"/>
                                            </p:txEl>
                                          </p:spTgt>
                                        </p:tgtEl>
                                        <p:attrNameLst>
                                          <p:attrName>style.visibility</p:attrName>
                                        </p:attrNameLst>
                                      </p:cBhvr>
                                      <p:to>
                                        <p:strVal val="visible"/>
                                      </p:to>
                                    </p:set>
                                    <p:animEffect transition="in" filter="barn(inVertical)">
                                      <p:cBhvr>
                                        <p:cTn id="87" dur="500"/>
                                        <p:tgtEl>
                                          <p:spTgt spid="11">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1">
                                            <p:txEl>
                                              <p:pRg st="1" end="1"/>
                                            </p:txEl>
                                          </p:spTgt>
                                        </p:tgtEl>
                                        <p:attrNameLst>
                                          <p:attrName>style.visibility</p:attrName>
                                        </p:attrNameLst>
                                      </p:cBhvr>
                                      <p:to>
                                        <p:strVal val="visible"/>
                                      </p:to>
                                    </p:set>
                                    <p:animEffect transition="in" filter="barn(inVertical)">
                                      <p:cBhvr>
                                        <p:cTn id="92" dur="500"/>
                                        <p:tgtEl>
                                          <p:spTgt spid="11">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1">
                                            <p:txEl>
                                              <p:pRg st="2" end="2"/>
                                            </p:txEl>
                                          </p:spTgt>
                                        </p:tgtEl>
                                        <p:attrNameLst>
                                          <p:attrName>style.visibility</p:attrName>
                                        </p:attrNameLst>
                                      </p:cBhvr>
                                      <p:to>
                                        <p:strVal val="visible"/>
                                      </p:to>
                                    </p:set>
                                    <p:animEffect transition="in" filter="barn(inVertical)">
                                      <p:cBhvr>
                                        <p:cTn id="97" dur="500"/>
                                        <p:tgtEl>
                                          <p:spTgt spid="11">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11">
                                            <p:txEl>
                                              <p:pRg st="4" end="4"/>
                                            </p:txEl>
                                          </p:spTgt>
                                        </p:tgtEl>
                                        <p:attrNameLst>
                                          <p:attrName>style.visibility</p:attrName>
                                        </p:attrNameLst>
                                      </p:cBhvr>
                                      <p:to>
                                        <p:strVal val="visible"/>
                                      </p:to>
                                    </p:set>
                                    <p:animEffect transition="in" filter="barn(inVertical)">
                                      <p:cBhvr>
                                        <p:cTn id="102" dur="500"/>
                                        <p:tgtEl>
                                          <p:spTgt spid="11">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1">
                                            <p:txEl>
                                              <p:pRg st="5" end="5"/>
                                            </p:txEl>
                                          </p:spTgt>
                                        </p:tgtEl>
                                        <p:attrNameLst>
                                          <p:attrName>style.visibility</p:attrName>
                                        </p:attrNameLst>
                                      </p:cBhvr>
                                      <p:to>
                                        <p:strVal val="visible"/>
                                      </p:to>
                                    </p:set>
                                    <p:animEffect transition="in" filter="barn(inVertical)">
                                      <p:cBhvr>
                                        <p:cTn id="107" dur="500"/>
                                        <p:tgtEl>
                                          <p:spTgt spid="11">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1">
                                            <p:txEl>
                                              <p:pRg st="6" end="6"/>
                                            </p:txEl>
                                          </p:spTgt>
                                        </p:tgtEl>
                                        <p:attrNameLst>
                                          <p:attrName>style.visibility</p:attrName>
                                        </p:attrNameLst>
                                      </p:cBhvr>
                                      <p:to>
                                        <p:strVal val="visible"/>
                                      </p:to>
                                    </p:set>
                                    <p:animEffect transition="in" filter="barn(inVertical)">
                                      <p:cBhvr>
                                        <p:cTn id="112" dur="500"/>
                                        <p:tgtEl>
                                          <p:spTgt spid="11">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1">
                                            <p:txEl>
                                              <p:pRg st="8" end="8"/>
                                            </p:txEl>
                                          </p:spTgt>
                                        </p:tgtEl>
                                        <p:attrNameLst>
                                          <p:attrName>style.visibility</p:attrName>
                                        </p:attrNameLst>
                                      </p:cBhvr>
                                      <p:to>
                                        <p:strVal val="visible"/>
                                      </p:to>
                                    </p:set>
                                    <p:animEffect transition="in" filter="barn(inVertical)">
                                      <p:cBhvr>
                                        <p:cTn id="117" dur="500"/>
                                        <p:tgtEl>
                                          <p:spTgt spid="11">
                                            <p:txEl>
                                              <p:pRg st="8" end="8"/>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1">
                                            <p:txEl>
                                              <p:pRg st="9" end="9"/>
                                            </p:txEl>
                                          </p:spTgt>
                                        </p:tgtEl>
                                        <p:attrNameLst>
                                          <p:attrName>style.visibility</p:attrName>
                                        </p:attrNameLst>
                                      </p:cBhvr>
                                      <p:to>
                                        <p:strVal val="visible"/>
                                      </p:to>
                                    </p:set>
                                    <p:animEffect transition="in" filter="barn(inVertical)">
                                      <p:cBhvr>
                                        <p:cTn id="122" dur="500"/>
                                        <p:tgtEl>
                                          <p:spTgt spid="11">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1">
                                            <p:txEl>
                                              <p:pRg st="10" end="10"/>
                                            </p:txEl>
                                          </p:spTgt>
                                        </p:tgtEl>
                                        <p:attrNameLst>
                                          <p:attrName>style.visibility</p:attrName>
                                        </p:attrNameLst>
                                      </p:cBhvr>
                                      <p:to>
                                        <p:strVal val="visible"/>
                                      </p:to>
                                    </p:set>
                                    <p:animEffect transition="in" filter="barn(inVertical)">
                                      <p:cBhvr>
                                        <p:cTn id="127" dur="500"/>
                                        <p:tgtEl>
                                          <p:spTgt spid="11">
                                            <p:txEl>
                                              <p:pRg st="10" end="1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11">
                                            <p:txEl>
                                              <p:pRg st="11" end="11"/>
                                            </p:txEl>
                                          </p:spTgt>
                                        </p:tgtEl>
                                        <p:attrNameLst>
                                          <p:attrName>style.visibility</p:attrName>
                                        </p:attrNameLst>
                                      </p:cBhvr>
                                      <p:to>
                                        <p:strVal val="visible"/>
                                      </p:to>
                                    </p:set>
                                    <p:animEffect transition="in" filter="barn(inVertical)">
                                      <p:cBhvr>
                                        <p:cTn id="132" dur="500"/>
                                        <p:tgtEl>
                                          <p:spTgt spid="11">
                                            <p:txEl>
                                              <p:pRg st="11" end="11"/>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11">
                                            <p:txEl>
                                              <p:pRg st="12" end="12"/>
                                            </p:txEl>
                                          </p:spTgt>
                                        </p:tgtEl>
                                        <p:attrNameLst>
                                          <p:attrName>style.visibility</p:attrName>
                                        </p:attrNameLst>
                                      </p:cBhvr>
                                      <p:to>
                                        <p:strVal val="visible"/>
                                      </p:to>
                                    </p:set>
                                    <p:animEffect transition="in" filter="barn(inVertical)">
                                      <p:cBhvr>
                                        <p:cTn id="137" dur="500"/>
                                        <p:tgtEl>
                                          <p:spTgt spid="11">
                                            <p:txEl>
                                              <p:pRg st="12" end="12"/>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11">
                                            <p:txEl>
                                              <p:pRg st="13" end="13"/>
                                            </p:txEl>
                                          </p:spTgt>
                                        </p:tgtEl>
                                        <p:attrNameLst>
                                          <p:attrName>style.visibility</p:attrName>
                                        </p:attrNameLst>
                                      </p:cBhvr>
                                      <p:to>
                                        <p:strVal val="visible"/>
                                      </p:to>
                                    </p:set>
                                    <p:animEffect transition="in" filter="barn(inVertical)">
                                      <p:cBhvr>
                                        <p:cTn id="142"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59568"/>
            <a:ext cx="8628653" cy="707886"/>
          </a:xfrm>
          <a:prstGeom prst="rect">
            <a:avLst/>
          </a:prstGeom>
          <a:noFill/>
        </p:spPr>
        <p:txBody>
          <a:bodyPr wrap="square" rtlCol="0">
            <a:spAutoFit/>
          </a:bodyPr>
          <a:lstStyle/>
          <a:p>
            <a:pPr algn="ctr"/>
            <a:r>
              <a:rPr lang="en-US" sz="4000" b="1" dirty="0"/>
              <a:t>SELECTING AND STORING</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1108F08A-3D7D-D940-BA01-5DF951E90935}"/>
              </a:ext>
            </a:extLst>
          </p:cNvPr>
          <p:cNvSpPr txBox="1"/>
          <p:nvPr/>
        </p:nvSpPr>
        <p:spPr>
          <a:xfrm>
            <a:off x="3353273" y="643691"/>
            <a:ext cx="8584163" cy="669414"/>
          </a:xfrm>
          <a:prstGeom prst="rect">
            <a:avLst/>
          </a:prstGeom>
          <a:noFill/>
        </p:spPr>
        <p:txBody>
          <a:bodyPr wrap="square" rtlCol="0">
            <a:spAutoFit/>
          </a:bodyPr>
          <a:lstStyle/>
          <a:p>
            <a:r>
              <a:rPr lang="en-US" sz="1250" dirty="0"/>
              <a:t>As cultured meat becomes more available on the market, understanding how to select and store it properly is key to maintaining quality, safety, and flavor. While similar to conventional meat in many ways, cultured meat has a few unique considerations due to its controlled production and composition.</a:t>
            </a:r>
          </a:p>
        </p:txBody>
      </p:sp>
      <p:sp>
        <p:nvSpPr>
          <p:cNvPr id="9" name="TextBox 8">
            <a:extLst>
              <a:ext uri="{FF2B5EF4-FFF2-40B4-BE49-F238E27FC236}">
                <a16:creationId xmlns:a16="http://schemas.microsoft.com/office/drawing/2014/main" id="{031E7CEE-64DB-B298-53B1-4A941610F021}"/>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7" name="TextBox 6">
            <a:extLst>
              <a:ext uri="{FF2B5EF4-FFF2-40B4-BE49-F238E27FC236}">
                <a16:creationId xmlns:a16="http://schemas.microsoft.com/office/drawing/2014/main" id="{D92D9CE1-8D41-6A10-1BDA-C6310B3E4BC1}"/>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6" name="Picture 5">
            <a:extLst>
              <a:ext uri="{FF2B5EF4-FFF2-40B4-BE49-F238E27FC236}">
                <a16:creationId xmlns:a16="http://schemas.microsoft.com/office/drawing/2014/main" id="{F34F8B67-EBD0-3BAC-502F-5C453A11F317}"/>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FC2B6092-B2D1-DDBB-9E2F-CAFA9902AB76}"/>
              </a:ext>
            </a:extLst>
          </p:cNvPr>
          <p:cNvSpPr txBox="1"/>
          <p:nvPr/>
        </p:nvSpPr>
        <p:spPr>
          <a:xfrm>
            <a:off x="3353273" y="1293734"/>
            <a:ext cx="4369181" cy="4708981"/>
          </a:xfrm>
          <a:prstGeom prst="rect">
            <a:avLst/>
          </a:prstGeom>
          <a:noFill/>
        </p:spPr>
        <p:txBody>
          <a:bodyPr wrap="square" rtlCol="0">
            <a:spAutoFit/>
          </a:bodyPr>
          <a:lstStyle/>
          <a:p>
            <a:r>
              <a:rPr lang="en-US" sz="1250" b="1" dirty="0"/>
              <a:t>Selecting Cultured Meat:</a:t>
            </a:r>
          </a:p>
          <a:p>
            <a:pPr marL="285750" indent="-285750">
              <a:buFont typeface="Arial" panose="020B0604020202020204" pitchFamily="34" charset="0"/>
              <a:buChar char="•"/>
            </a:pPr>
            <a:r>
              <a:rPr lang="en-US" sz="1250" b="1" dirty="0"/>
              <a:t>Packaging &amp; Labeling</a:t>
            </a:r>
          </a:p>
          <a:p>
            <a:pPr marL="742950" lvl="1" indent="-285750">
              <a:buFont typeface="Arial" panose="020B0604020202020204" pitchFamily="34" charset="0"/>
              <a:buChar char="•"/>
            </a:pPr>
            <a:r>
              <a:rPr lang="en-US" sz="1250" dirty="0"/>
              <a:t>Look for trusted certifications or regulatory approvals such as USDA, FDA, or equivalent international food safety authorities.</a:t>
            </a:r>
          </a:p>
          <a:p>
            <a:pPr marL="742950" lvl="1" indent="-285750">
              <a:buFont typeface="Arial" panose="020B0604020202020204" pitchFamily="34" charset="0"/>
              <a:buChar char="•"/>
            </a:pPr>
            <a:r>
              <a:rPr lang="en-US" sz="1250" dirty="0"/>
              <a:t>Packaging often notes whether the product is 100% cultured or a hybrid combined with plant-based ingredients.</a:t>
            </a:r>
          </a:p>
          <a:p>
            <a:pPr marL="742950" lvl="1" indent="-285750">
              <a:buFont typeface="Arial" panose="020B0604020202020204" pitchFamily="34" charset="0"/>
              <a:buChar char="•"/>
            </a:pPr>
            <a:r>
              <a:rPr lang="en-US" sz="1250" dirty="0"/>
              <a:t>Check for claims like no antibiotics or hormones, grown in a sterile environment and custom fat composition” or “omega-3 enriched”</a:t>
            </a:r>
          </a:p>
          <a:p>
            <a:pPr marL="285750" indent="-285750">
              <a:buFont typeface="Arial" panose="020B0604020202020204" pitchFamily="34" charset="0"/>
              <a:buChar char="•"/>
            </a:pPr>
            <a:r>
              <a:rPr lang="en-US" sz="1250" b="1" dirty="0"/>
              <a:t>Appearance</a:t>
            </a:r>
          </a:p>
          <a:p>
            <a:pPr marL="742950" lvl="1" indent="-285750">
              <a:buFont typeface="Arial" panose="020B0604020202020204" pitchFamily="34" charset="0"/>
              <a:buChar char="•"/>
            </a:pPr>
            <a:r>
              <a:rPr lang="en-US" sz="1250" dirty="0"/>
              <a:t>Fresh cultured meat should have a clean color: pink to red for red meats, pale for poultry, translucent or pinkish for seafood.</a:t>
            </a:r>
          </a:p>
          <a:p>
            <a:pPr marL="742950" lvl="1" indent="-285750">
              <a:buFont typeface="Arial" panose="020B0604020202020204" pitchFamily="34" charset="0"/>
              <a:buChar char="•"/>
            </a:pPr>
            <a:r>
              <a:rPr lang="en-US" sz="1250" dirty="0"/>
              <a:t>Products designed for raw consumption such as sashimi-style cultured tuna should appear firm and glossy.</a:t>
            </a:r>
          </a:p>
          <a:p>
            <a:pPr marL="285750" indent="-285750">
              <a:buFont typeface="Arial" panose="020B0604020202020204" pitchFamily="34" charset="0"/>
              <a:buChar char="•"/>
            </a:pPr>
            <a:r>
              <a:rPr lang="en-US" sz="1250" b="1" dirty="0"/>
              <a:t>Format</a:t>
            </a:r>
          </a:p>
          <a:p>
            <a:pPr marL="742950" lvl="1" indent="-285750">
              <a:buFont typeface="Arial" panose="020B0604020202020204" pitchFamily="34" charset="0"/>
              <a:buChar char="•"/>
            </a:pPr>
            <a:r>
              <a:rPr lang="en-US" sz="1250" dirty="0"/>
              <a:t>Select your cultured meat format based on how you plan to cook it.</a:t>
            </a:r>
          </a:p>
          <a:p>
            <a:pPr marL="742950" lvl="1" indent="-285750">
              <a:buFont typeface="Arial" panose="020B0604020202020204" pitchFamily="34" charset="0"/>
              <a:buChar char="•"/>
            </a:pPr>
            <a:r>
              <a:rPr lang="en-US" sz="1250" dirty="0"/>
              <a:t>Ground formats are ideal for burgers and meatballs.</a:t>
            </a:r>
          </a:p>
          <a:p>
            <a:pPr marL="742950" lvl="1" indent="-285750">
              <a:buFont typeface="Arial" panose="020B0604020202020204" pitchFamily="34" charset="0"/>
              <a:buChar char="•"/>
            </a:pPr>
            <a:r>
              <a:rPr lang="en-US" sz="1250" dirty="0"/>
              <a:t>Structured cuts or filets are best for grilling and roasting.</a:t>
            </a:r>
          </a:p>
        </p:txBody>
      </p:sp>
      <p:sp>
        <p:nvSpPr>
          <p:cNvPr id="11" name="TextBox 10">
            <a:extLst>
              <a:ext uri="{FF2B5EF4-FFF2-40B4-BE49-F238E27FC236}">
                <a16:creationId xmlns:a16="http://schemas.microsoft.com/office/drawing/2014/main" id="{9F1776DB-890A-C0AB-F050-83292418CC78}"/>
              </a:ext>
            </a:extLst>
          </p:cNvPr>
          <p:cNvSpPr txBox="1"/>
          <p:nvPr/>
        </p:nvSpPr>
        <p:spPr>
          <a:xfrm>
            <a:off x="7645354" y="1293735"/>
            <a:ext cx="4369181" cy="4708981"/>
          </a:xfrm>
          <a:prstGeom prst="rect">
            <a:avLst/>
          </a:prstGeom>
          <a:noFill/>
        </p:spPr>
        <p:txBody>
          <a:bodyPr wrap="square" rtlCol="0">
            <a:spAutoFit/>
          </a:bodyPr>
          <a:lstStyle/>
          <a:p>
            <a:r>
              <a:rPr lang="en-US" sz="1250" b="1" dirty="0"/>
              <a:t>Storing Cultured Meat:</a:t>
            </a:r>
          </a:p>
          <a:p>
            <a:pPr marL="285750" indent="-285750">
              <a:buFont typeface="Arial" panose="020B0604020202020204" pitchFamily="34" charset="0"/>
              <a:buChar char="•"/>
            </a:pPr>
            <a:r>
              <a:rPr lang="en-US" sz="1250" b="1" dirty="0"/>
              <a:t>Refrigeration</a:t>
            </a:r>
          </a:p>
          <a:p>
            <a:pPr marL="742950" lvl="1" indent="-285750">
              <a:buFont typeface="Arial" panose="020B0604020202020204" pitchFamily="34" charset="0"/>
              <a:buChar char="•"/>
            </a:pPr>
            <a:r>
              <a:rPr lang="en-US" sz="1250" dirty="0"/>
              <a:t>Uncooked cultured meat should be kept at ≤ 40°F (4°C) and consumed within 2–3 days of opening, unless otherwise indicated.</a:t>
            </a:r>
          </a:p>
          <a:p>
            <a:pPr marL="742950" lvl="1" indent="-285750">
              <a:buFont typeface="Arial" panose="020B0604020202020204" pitchFamily="34" charset="0"/>
              <a:buChar char="•"/>
            </a:pPr>
            <a:r>
              <a:rPr lang="en-US" sz="1250" dirty="0"/>
              <a:t>Vacuum-sealed or modified atmosphere packages may last longer. Follow the manufacturer’s “use by” or “best before” date.</a:t>
            </a:r>
          </a:p>
          <a:p>
            <a:pPr marL="285750" indent="-285750">
              <a:buFont typeface="Arial" panose="020B0604020202020204" pitchFamily="34" charset="0"/>
              <a:buChar char="•"/>
            </a:pPr>
            <a:r>
              <a:rPr lang="en-US" sz="1250" b="1" dirty="0"/>
              <a:t>Freezing</a:t>
            </a:r>
          </a:p>
          <a:p>
            <a:pPr marL="742950" lvl="1" indent="-285750">
              <a:buFont typeface="Arial" panose="020B0604020202020204" pitchFamily="34" charset="0"/>
              <a:buChar char="•"/>
            </a:pPr>
            <a:r>
              <a:rPr lang="en-US" sz="1250" dirty="0"/>
              <a:t>Most cultured meat can be frozen at 0°F (-18°C) for up to 6 months, though texture may be slightly affected depending on fat content and structure.</a:t>
            </a:r>
          </a:p>
          <a:p>
            <a:pPr marL="742950" lvl="1" indent="-285750">
              <a:buFont typeface="Arial" panose="020B0604020202020204" pitchFamily="34" charset="0"/>
              <a:buChar char="•"/>
            </a:pPr>
            <a:r>
              <a:rPr lang="en-US" sz="1250" dirty="0"/>
              <a:t>For best results, wrap in airtight containers or freezer-safe bags to prevent freezer burn.</a:t>
            </a:r>
          </a:p>
          <a:p>
            <a:pPr marL="285750" indent="-285750">
              <a:buFont typeface="Arial" panose="020B0604020202020204" pitchFamily="34" charset="0"/>
              <a:buChar char="•"/>
            </a:pPr>
            <a:r>
              <a:rPr lang="en-US" sz="1250" b="1" dirty="0"/>
              <a:t>Thawing</a:t>
            </a:r>
          </a:p>
          <a:p>
            <a:pPr marL="742950" lvl="1" indent="-285750">
              <a:buFont typeface="Arial" panose="020B0604020202020204" pitchFamily="34" charset="0"/>
              <a:buChar char="•"/>
            </a:pPr>
            <a:r>
              <a:rPr lang="en-US" sz="1250" dirty="0"/>
              <a:t>Thaw safely in the refrigerator overnight, not at room temperature.</a:t>
            </a:r>
          </a:p>
          <a:p>
            <a:pPr marL="742950" lvl="1" indent="-285750">
              <a:buFont typeface="Arial" panose="020B0604020202020204" pitchFamily="34" charset="0"/>
              <a:buChar char="•"/>
            </a:pPr>
            <a:r>
              <a:rPr lang="en-US" sz="1250" dirty="0"/>
              <a:t>For quick thawing, place sealed packaging in cold water and cook immediately after.</a:t>
            </a:r>
            <a:endParaRPr lang="en-US" sz="1250" b="1" dirty="0"/>
          </a:p>
          <a:p>
            <a:pPr marL="285750" indent="-285750">
              <a:buFont typeface="Arial" panose="020B0604020202020204" pitchFamily="34" charset="0"/>
              <a:buChar char="•"/>
            </a:pPr>
            <a:r>
              <a:rPr lang="en-US" sz="1250" b="1" dirty="0"/>
              <a:t>Cooked Storage</a:t>
            </a:r>
          </a:p>
          <a:p>
            <a:pPr marL="742950" lvl="1" indent="-285750">
              <a:buFont typeface="Arial" panose="020B0604020202020204" pitchFamily="34" charset="0"/>
              <a:buChar char="•"/>
            </a:pPr>
            <a:r>
              <a:rPr lang="en-US" sz="1250" dirty="0"/>
              <a:t>Store cooked cultured meat in the refrigerator for up to 4 days or freeze for longer storage.</a:t>
            </a:r>
          </a:p>
          <a:p>
            <a:pPr marL="742950" lvl="1" indent="-285750">
              <a:buFont typeface="Arial" panose="020B0604020202020204" pitchFamily="34" charset="0"/>
              <a:buChar char="•"/>
            </a:pPr>
            <a:r>
              <a:rPr lang="en-US" sz="1250" dirty="0"/>
              <a:t>Reheat to 165°F (74°C) to ensure food safety and best texture.</a:t>
            </a:r>
          </a:p>
        </p:txBody>
      </p:sp>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barn(inVertical)">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barn(inVertical)">
                                      <p:cBhvr>
                                        <p:cTn id="67" dur="500"/>
                                        <p:tgtEl>
                                          <p:spTgt spid="5">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1">
                                            <p:txEl>
                                              <p:pRg st="0" end="0"/>
                                            </p:txEl>
                                          </p:spTgt>
                                        </p:tgtEl>
                                        <p:attrNameLst>
                                          <p:attrName>style.visibility</p:attrName>
                                        </p:attrNameLst>
                                      </p:cBhvr>
                                      <p:to>
                                        <p:strVal val="visible"/>
                                      </p:to>
                                    </p:set>
                                    <p:animEffect transition="in" filter="barn(inVertical)">
                                      <p:cBhvr>
                                        <p:cTn id="72" dur="500"/>
                                        <p:tgtEl>
                                          <p:spTgt spid="1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1">
                                            <p:txEl>
                                              <p:pRg st="1" end="1"/>
                                            </p:txEl>
                                          </p:spTgt>
                                        </p:tgtEl>
                                        <p:attrNameLst>
                                          <p:attrName>style.visibility</p:attrName>
                                        </p:attrNameLst>
                                      </p:cBhvr>
                                      <p:to>
                                        <p:strVal val="visible"/>
                                      </p:to>
                                    </p:set>
                                    <p:animEffect transition="in" filter="barn(inVertical)">
                                      <p:cBhvr>
                                        <p:cTn id="77" dur="500"/>
                                        <p:tgtEl>
                                          <p:spTgt spid="11">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1">
                                            <p:txEl>
                                              <p:pRg st="2" end="2"/>
                                            </p:txEl>
                                          </p:spTgt>
                                        </p:tgtEl>
                                        <p:attrNameLst>
                                          <p:attrName>style.visibility</p:attrName>
                                        </p:attrNameLst>
                                      </p:cBhvr>
                                      <p:to>
                                        <p:strVal val="visible"/>
                                      </p:to>
                                    </p:set>
                                    <p:animEffect transition="in" filter="barn(inVertical)">
                                      <p:cBhvr>
                                        <p:cTn id="82" dur="500"/>
                                        <p:tgtEl>
                                          <p:spTgt spid="11">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1">
                                            <p:txEl>
                                              <p:pRg st="3" end="3"/>
                                            </p:txEl>
                                          </p:spTgt>
                                        </p:tgtEl>
                                        <p:attrNameLst>
                                          <p:attrName>style.visibility</p:attrName>
                                        </p:attrNameLst>
                                      </p:cBhvr>
                                      <p:to>
                                        <p:strVal val="visible"/>
                                      </p:to>
                                    </p:set>
                                    <p:animEffect transition="in" filter="barn(inVertical)">
                                      <p:cBhvr>
                                        <p:cTn id="87" dur="500"/>
                                        <p:tgtEl>
                                          <p:spTgt spid="11">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1">
                                            <p:txEl>
                                              <p:pRg st="4" end="4"/>
                                            </p:txEl>
                                          </p:spTgt>
                                        </p:tgtEl>
                                        <p:attrNameLst>
                                          <p:attrName>style.visibility</p:attrName>
                                        </p:attrNameLst>
                                      </p:cBhvr>
                                      <p:to>
                                        <p:strVal val="visible"/>
                                      </p:to>
                                    </p:set>
                                    <p:animEffect transition="in" filter="barn(inVertical)">
                                      <p:cBhvr>
                                        <p:cTn id="92" dur="500"/>
                                        <p:tgtEl>
                                          <p:spTgt spid="11">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1">
                                            <p:txEl>
                                              <p:pRg st="5" end="5"/>
                                            </p:txEl>
                                          </p:spTgt>
                                        </p:tgtEl>
                                        <p:attrNameLst>
                                          <p:attrName>style.visibility</p:attrName>
                                        </p:attrNameLst>
                                      </p:cBhvr>
                                      <p:to>
                                        <p:strVal val="visible"/>
                                      </p:to>
                                    </p:set>
                                    <p:animEffect transition="in" filter="barn(inVertical)">
                                      <p:cBhvr>
                                        <p:cTn id="97" dur="500"/>
                                        <p:tgtEl>
                                          <p:spTgt spid="11">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11">
                                            <p:txEl>
                                              <p:pRg st="6" end="6"/>
                                            </p:txEl>
                                          </p:spTgt>
                                        </p:tgtEl>
                                        <p:attrNameLst>
                                          <p:attrName>style.visibility</p:attrName>
                                        </p:attrNameLst>
                                      </p:cBhvr>
                                      <p:to>
                                        <p:strVal val="visible"/>
                                      </p:to>
                                    </p:set>
                                    <p:animEffect transition="in" filter="barn(inVertical)">
                                      <p:cBhvr>
                                        <p:cTn id="102" dur="500"/>
                                        <p:tgtEl>
                                          <p:spTgt spid="11">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1">
                                            <p:txEl>
                                              <p:pRg st="7" end="7"/>
                                            </p:txEl>
                                          </p:spTgt>
                                        </p:tgtEl>
                                        <p:attrNameLst>
                                          <p:attrName>style.visibility</p:attrName>
                                        </p:attrNameLst>
                                      </p:cBhvr>
                                      <p:to>
                                        <p:strVal val="visible"/>
                                      </p:to>
                                    </p:set>
                                    <p:animEffect transition="in" filter="barn(inVertical)">
                                      <p:cBhvr>
                                        <p:cTn id="107" dur="500"/>
                                        <p:tgtEl>
                                          <p:spTgt spid="11">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1">
                                            <p:txEl>
                                              <p:pRg st="8" end="8"/>
                                            </p:txEl>
                                          </p:spTgt>
                                        </p:tgtEl>
                                        <p:attrNameLst>
                                          <p:attrName>style.visibility</p:attrName>
                                        </p:attrNameLst>
                                      </p:cBhvr>
                                      <p:to>
                                        <p:strVal val="visible"/>
                                      </p:to>
                                    </p:set>
                                    <p:animEffect transition="in" filter="barn(inVertical)">
                                      <p:cBhvr>
                                        <p:cTn id="112" dur="500"/>
                                        <p:tgtEl>
                                          <p:spTgt spid="11">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1">
                                            <p:txEl>
                                              <p:pRg st="9" end="9"/>
                                            </p:txEl>
                                          </p:spTgt>
                                        </p:tgtEl>
                                        <p:attrNameLst>
                                          <p:attrName>style.visibility</p:attrName>
                                        </p:attrNameLst>
                                      </p:cBhvr>
                                      <p:to>
                                        <p:strVal val="visible"/>
                                      </p:to>
                                    </p:set>
                                    <p:animEffect transition="in" filter="barn(inVertical)">
                                      <p:cBhvr>
                                        <p:cTn id="117" dur="500"/>
                                        <p:tgtEl>
                                          <p:spTgt spid="11">
                                            <p:txEl>
                                              <p:pRg st="9" end="9"/>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1">
                                            <p:txEl>
                                              <p:pRg st="10" end="10"/>
                                            </p:txEl>
                                          </p:spTgt>
                                        </p:tgtEl>
                                        <p:attrNameLst>
                                          <p:attrName>style.visibility</p:attrName>
                                        </p:attrNameLst>
                                      </p:cBhvr>
                                      <p:to>
                                        <p:strVal val="visible"/>
                                      </p:to>
                                    </p:set>
                                    <p:animEffect transition="in" filter="barn(inVertical)">
                                      <p:cBhvr>
                                        <p:cTn id="122" dur="500"/>
                                        <p:tgtEl>
                                          <p:spTgt spid="11">
                                            <p:txEl>
                                              <p:pRg st="10" end="1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1">
                                            <p:txEl>
                                              <p:pRg st="11" end="11"/>
                                            </p:txEl>
                                          </p:spTgt>
                                        </p:tgtEl>
                                        <p:attrNameLst>
                                          <p:attrName>style.visibility</p:attrName>
                                        </p:attrNameLst>
                                      </p:cBhvr>
                                      <p:to>
                                        <p:strVal val="visible"/>
                                      </p:to>
                                    </p:set>
                                    <p:animEffect transition="in" filter="barn(inVertical)">
                                      <p:cBhvr>
                                        <p:cTn id="127" dur="500"/>
                                        <p:tgtEl>
                                          <p:spTgt spid="11">
                                            <p:txEl>
                                              <p:pRg st="11" end="1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11">
                                            <p:txEl>
                                              <p:pRg st="12" end="12"/>
                                            </p:txEl>
                                          </p:spTgt>
                                        </p:tgtEl>
                                        <p:attrNameLst>
                                          <p:attrName>style.visibility</p:attrName>
                                        </p:attrNameLst>
                                      </p:cBhvr>
                                      <p:to>
                                        <p:strVal val="visible"/>
                                      </p:to>
                                    </p:set>
                                    <p:animEffect transition="in" filter="barn(inVertical)">
                                      <p:cBhvr>
                                        <p:cTn id="132"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31557"/>
            <a:ext cx="8628653" cy="707886"/>
          </a:xfrm>
          <a:prstGeom prst="rect">
            <a:avLst/>
          </a:prstGeom>
          <a:noFill/>
        </p:spPr>
        <p:txBody>
          <a:bodyPr wrap="square" rtlCol="0">
            <a:spAutoFit/>
          </a:bodyPr>
          <a:lstStyle/>
          <a:p>
            <a:pPr algn="ctr"/>
            <a:r>
              <a:rPr lang="en-US" sz="4000" b="1" dirty="0"/>
              <a:t>CULINARY USES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13" name="TextBox 12">
            <a:extLst>
              <a:ext uri="{FF2B5EF4-FFF2-40B4-BE49-F238E27FC236}">
                <a16:creationId xmlns:a16="http://schemas.microsoft.com/office/drawing/2014/main" id="{B65DA4C5-D21B-5535-A8DB-6C394F151285}"/>
              </a:ext>
            </a:extLst>
          </p:cNvPr>
          <p:cNvSpPr txBox="1"/>
          <p:nvPr/>
        </p:nvSpPr>
        <p:spPr>
          <a:xfrm>
            <a:off x="3353273" y="601236"/>
            <a:ext cx="8584163" cy="692497"/>
          </a:xfrm>
          <a:prstGeom prst="rect">
            <a:avLst/>
          </a:prstGeom>
          <a:noFill/>
        </p:spPr>
        <p:txBody>
          <a:bodyPr wrap="square" rtlCol="0">
            <a:spAutoFit/>
          </a:bodyPr>
          <a:lstStyle/>
          <a:p>
            <a:r>
              <a:rPr lang="en-US" sz="1300" dirty="0"/>
              <a:t>Cultured meat is revolutionizing the culinary landscape by offering chefs, home cooks, and food innovators a sustainable and customizable alternative to conventional meat. Thanks to its clean production process and precise control over fat and muscle composition, cultured meat lends itself to a wide range of creative applications across global cuisines.</a:t>
            </a:r>
          </a:p>
        </p:txBody>
      </p:sp>
      <p:sp>
        <p:nvSpPr>
          <p:cNvPr id="6" name="TextBox 5">
            <a:extLst>
              <a:ext uri="{FF2B5EF4-FFF2-40B4-BE49-F238E27FC236}">
                <a16:creationId xmlns:a16="http://schemas.microsoft.com/office/drawing/2014/main" id="{E5DA3D56-F65B-3D13-B4B1-7EB00D61FAF9}"/>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9" name="TextBox 8">
            <a:extLst>
              <a:ext uri="{FF2B5EF4-FFF2-40B4-BE49-F238E27FC236}">
                <a16:creationId xmlns:a16="http://schemas.microsoft.com/office/drawing/2014/main" id="{2AB3604D-0472-72E2-1140-12E203C705CA}"/>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5" name="Picture 4">
            <a:extLst>
              <a:ext uri="{FF2B5EF4-FFF2-40B4-BE49-F238E27FC236}">
                <a16:creationId xmlns:a16="http://schemas.microsoft.com/office/drawing/2014/main" id="{0C1EA61F-4CC9-5078-CC78-268967B07D79}"/>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D9D962A4-C351-4334-EEDA-F3BEFFB48820}"/>
              </a:ext>
            </a:extLst>
          </p:cNvPr>
          <p:cNvSpPr txBox="1"/>
          <p:nvPr/>
        </p:nvSpPr>
        <p:spPr>
          <a:xfrm>
            <a:off x="3353273" y="1293734"/>
            <a:ext cx="4369181" cy="4708981"/>
          </a:xfrm>
          <a:prstGeom prst="rect">
            <a:avLst/>
          </a:prstGeom>
          <a:noFill/>
        </p:spPr>
        <p:txBody>
          <a:bodyPr wrap="square" rtlCol="0">
            <a:spAutoFit/>
          </a:bodyPr>
          <a:lstStyle/>
          <a:p>
            <a:r>
              <a:rPr lang="en-US" sz="1250" b="1" dirty="0"/>
              <a:t>Grilling &amp; Searing Applications</a:t>
            </a:r>
          </a:p>
          <a:p>
            <a:pPr marL="285750" indent="-285750">
              <a:buFont typeface="Arial" panose="020B0604020202020204" pitchFamily="34" charset="0"/>
              <a:buChar char="•"/>
            </a:pPr>
            <a:r>
              <a:rPr lang="en-US" sz="1250" dirty="0"/>
              <a:t>Ideal for burgers, steaks, &amp; kebabs</a:t>
            </a:r>
          </a:p>
          <a:p>
            <a:pPr marL="285750" indent="-285750">
              <a:buFont typeface="Arial" panose="020B0604020202020204" pitchFamily="34" charset="0"/>
              <a:buChar char="•"/>
            </a:pPr>
            <a:r>
              <a:rPr lang="en-US" sz="1250" dirty="0"/>
              <a:t>Even fat distribution = perfect caramelization</a:t>
            </a:r>
          </a:p>
          <a:p>
            <a:pPr marL="285750" indent="-285750">
              <a:buFont typeface="Arial" panose="020B0604020202020204" pitchFamily="34" charset="0"/>
              <a:buChar char="•"/>
            </a:pPr>
            <a:r>
              <a:rPr lang="en-US" sz="1250" dirty="0"/>
              <a:t>Juicy interior &amp; flavorful throughout</a:t>
            </a:r>
          </a:p>
          <a:p>
            <a:endParaRPr lang="en-US" sz="1250" dirty="0"/>
          </a:p>
          <a:p>
            <a:r>
              <a:rPr lang="en-US" sz="1250" b="1" dirty="0"/>
              <a:t>Slow Cooking &amp; Braising Applications</a:t>
            </a:r>
          </a:p>
          <a:p>
            <a:pPr marL="285750" indent="-285750">
              <a:buFont typeface="Arial" panose="020B0604020202020204" pitchFamily="34" charset="0"/>
              <a:buChar char="•"/>
            </a:pPr>
            <a:r>
              <a:rPr lang="en-US" sz="1250" dirty="0"/>
              <a:t>Great for stews, ragu, and pulled meats</a:t>
            </a:r>
          </a:p>
          <a:p>
            <a:pPr marL="285750" indent="-285750">
              <a:buFont typeface="Arial" panose="020B0604020202020204" pitchFamily="34" charset="0"/>
              <a:buChar char="•"/>
            </a:pPr>
            <a:r>
              <a:rPr lang="en-US" sz="1250" dirty="0"/>
              <a:t>Tender results with consistent texture</a:t>
            </a:r>
          </a:p>
          <a:p>
            <a:pPr marL="285750" indent="-285750">
              <a:buFont typeface="Arial" panose="020B0604020202020204" pitchFamily="34" charset="0"/>
              <a:buChar char="•"/>
            </a:pPr>
            <a:r>
              <a:rPr lang="en-US" sz="1250" dirty="0"/>
              <a:t>No tough sinew or gristle</a:t>
            </a:r>
          </a:p>
          <a:p>
            <a:endParaRPr lang="en-US" sz="1250" dirty="0"/>
          </a:p>
          <a:p>
            <a:r>
              <a:rPr lang="en-US" sz="1250" b="1" dirty="0"/>
              <a:t>Ground &amp; Minced Applications</a:t>
            </a:r>
          </a:p>
          <a:p>
            <a:pPr marL="285750" indent="-285750">
              <a:buFont typeface="Arial" panose="020B0604020202020204" pitchFamily="34" charset="0"/>
              <a:buChar char="•"/>
            </a:pPr>
            <a:r>
              <a:rPr lang="en-US" sz="1250" dirty="0"/>
              <a:t>Perfect for meatballs, tacos, dumplings &amp; sausages</a:t>
            </a:r>
          </a:p>
          <a:p>
            <a:pPr marL="285750" indent="-285750">
              <a:buFont typeface="Arial" panose="020B0604020202020204" pitchFamily="34" charset="0"/>
              <a:buChar char="•"/>
            </a:pPr>
            <a:r>
              <a:rPr lang="en-US" sz="1250" dirty="0"/>
              <a:t>Clean flavor adapts well to global spice blends</a:t>
            </a:r>
          </a:p>
          <a:p>
            <a:pPr marL="285750" indent="-285750">
              <a:buFont typeface="Arial" panose="020B0604020202020204" pitchFamily="34" charset="0"/>
              <a:buChar char="•"/>
            </a:pPr>
            <a:r>
              <a:rPr lang="en-US" sz="1250" dirty="0"/>
              <a:t>Reliable, uniform cook quality</a:t>
            </a:r>
          </a:p>
          <a:p>
            <a:endParaRPr lang="en-US" sz="1250" dirty="0"/>
          </a:p>
          <a:p>
            <a:r>
              <a:rPr lang="en-US" sz="1250" b="1" dirty="0"/>
              <a:t>Marinated &amp; Cured Meat Applications</a:t>
            </a:r>
          </a:p>
          <a:p>
            <a:pPr marL="285750" indent="-285750">
              <a:buFont typeface="Arial" panose="020B0604020202020204" pitchFamily="34" charset="0"/>
              <a:buChar char="•"/>
            </a:pPr>
            <a:r>
              <a:rPr lang="en-US" sz="1250" dirty="0"/>
              <a:t>Prime for quick-marinated skewers &amp; fajitas</a:t>
            </a:r>
          </a:p>
          <a:p>
            <a:pPr marL="285750" indent="-285750">
              <a:buFont typeface="Arial" panose="020B0604020202020204" pitchFamily="34" charset="0"/>
              <a:buChar char="•"/>
            </a:pPr>
            <a:r>
              <a:rPr lang="en-US" sz="1250" dirty="0"/>
              <a:t>Cell-based charcuterie being researched</a:t>
            </a:r>
          </a:p>
          <a:p>
            <a:pPr marL="285750" indent="-285750">
              <a:buFont typeface="Arial" panose="020B0604020202020204" pitchFamily="34" charset="0"/>
              <a:buChar char="•"/>
            </a:pPr>
            <a:r>
              <a:rPr lang="en-US" sz="1250" dirty="0"/>
              <a:t>Sous-vide for ultra-precise internal texture &amp; moisture</a:t>
            </a:r>
          </a:p>
          <a:p>
            <a:pPr marL="285750" indent="-285750">
              <a:buFont typeface="Arial" panose="020B0604020202020204" pitchFamily="34" charset="0"/>
              <a:buChar char="•"/>
            </a:pPr>
            <a:endParaRPr lang="en-US" sz="1250" dirty="0"/>
          </a:p>
          <a:p>
            <a:r>
              <a:rPr lang="en-US" sz="1250" b="1" dirty="0"/>
              <a:t>Fast Casual Applications</a:t>
            </a:r>
          </a:p>
          <a:p>
            <a:pPr marL="285750" indent="-285750">
              <a:buFont typeface="Arial" panose="020B0604020202020204" pitchFamily="34" charset="0"/>
              <a:buChar char="•"/>
            </a:pPr>
            <a:r>
              <a:rPr lang="en-US" sz="1250" dirty="0"/>
              <a:t>Performs well in sliders, nuggets, &amp; burritos</a:t>
            </a:r>
          </a:p>
          <a:p>
            <a:pPr marL="285750" indent="-285750">
              <a:buFont typeface="Arial" panose="020B0604020202020204" pitchFamily="34" charset="0"/>
              <a:buChar char="•"/>
            </a:pPr>
            <a:r>
              <a:rPr lang="en-US" sz="1250" dirty="0"/>
              <a:t>Scalable for foodservice and meal kits</a:t>
            </a:r>
          </a:p>
          <a:p>
            <a:pPr marL="285750" indent="-285750">
              <a:buFont typeface="Arial" panose="020B0604020202020204" pitchFamily="34" charset="0"/>
              <a:buChar char="•"/>
            </a:pPr>
            <a:r>
              <a:rPr lang="en-US" sz="1250" dirty="0"/>
              <a:t>Maintains taste and texture in reheating</a:t>
            </a:r>
          </a:p>
        </p:txBody>
      </p:sp>
      <p:sp>
        <p:nvSpPr>
          <p:cNvPr id="11" name="TextBox 10">
            <a:extLst>
              <a:ext uri="{FF2B5EF4-FFF2-40B4-BE49-F238E27FC236}">
                <a16:creationId xmlns:a16="http://schemas.microsoft.com/office/drawing/2014/main" id="{236C0CB2-B114-B604-B568-52A21B739548}"/>
              </a:ext>
            </a:extLst>
          </p:cNvPr>
          <p:cNvSpPr txBox="1"/>
          <p:nvPr/>
        </p:nvSpPr>
        <p:spPr>
          <a:xfrm>
            <a:off x="7579896" y="1293735"/>
            <a:ext cx="4612104" cy="4708981"/>
          </a:xfrm>
          <a:prstGeom prst="rect">
            <a:avLst/>
          </a:prstGeom>
          <a:noFill/>
        </p:spPr>
        <p:txBody>
          <a:bodyPr wrap="square" rtlCol="0">
            <a:spAutoFit/>
          </a:bodyPr>
          <a:lstStyle/>
          <a:p>
            <a:r>
              <a:rPr lang="en-US" sz="1250" b="1" dirty="0"/>
              <a:t>Lightly Cooked &amp; Raw Applications</a:t>
            </a:r>
          </a:p>
          <a:p>
            <a:pPr marL="285750" indent="-285750">
              <a:buFont typeface="Arial" panose="020B0604020202020204" pitchFamily="34" charset="0"/>
              <a:buChar char="•"/>
            </a:pPr>
            <a:r>
              <a:rPr lang="en-US" sz="1250" dirty="0"/>
              <a:t>Potential for tartare, carpaccio, pho, &amp; hot pot</a:t>
            </a:r>
          </a:p>
          <a:p>
            <a:pPr marL="285750" indent="-285750">
              <a:buFont typeface="Arial" panose="020B0604020202020204" pitchFamily="34" charset="0"/>
              <a:buChar char="•"/>
            </a:pPr>
            <a:r>
              <a:rPr lang="en-US" sz="1250" dirty="0"/>
              <a:t>Sterile production supports food safety</a:t>
            </a:r>
          </a:p>
          <a:p>
            <a:pPr marL="285750" indent="-285750">
              <a:buFont typeface="Arial" panose="020B0604020202020204" pitchFamily="34" charset="0"/>
              <a:buChar char="•"/>
            </a:pPr>
            <a:r>
              <a:rPr lang="en-US" sz="1250" dirty="0"/>
              <a:t>Optimal tenderness &amp; flavor</a:t>
            </a:r>
          </a:p>
          <a:p>
            <a:endParaRPr lang="en-US" sz="1250" dirty="0"/>
          </a:p>
          <a:p>
            <a:r>
              <a:rPr lang="en-US" sz="1250" b="1" dirty="0"/>
              <a:t>Seafood Applications</a:t>
            </a:r>
          </a:p>
          <a:p>
            <a:pPr marL="285750" indent="-285750">
              <a:buFont typeface="Arial" panose="020B0604020202020204" pitchFamily="34" charset="0"/>
              <a:buChar char="•"/>
            </a:pPr>
            <a:r>
              <a:rPr lang="en-US" sz="1250" dirty="0"/>
              <a:t>Options like shrimp, tuna, and salmon are emerging</a:t>
            </a:r>
          </a:p>
          <a:p>
            <a:pPr marL="285750" indent="-285750">
              <a:buFont typeface="Arial" panose="020B0604020202020204" pitchFamily="34" charset="0"/>
              <a:buChar char="•"/>
            </a:pPr>
            <a:r>
              <a:rPr lang="en-US" sz="1250" dirty="0"/>
              <a:t>Great for sushi, ceviche, &amp; seafood pasta dishes</a:t>
            </a:r>
          </a:p>
          <a:p>
            <a:pPr marL="285750" indent="-285750">
              <a:buFont typeface="Arial" panose="020B0604020202020204" pitchFamily="34" charset="0"/>
              <a:buChar char="•"/>
            </a:pPr>
            <a:r>
              <a:rPr lang="en-US" sz="1250" dirty="0"/>
              <a:t>Traceable and ocean-friendly</a:t>
            </a:r>
          </a:p>
          <a:p>
            <a:pPr marL="285750" indent="-285750">
              <a:buFont typeface="Arial" panose="020B0604020202020204" pitchFamily="34" charset="0"/>
              <a:buChar char="•"/>
            </a:pPr>
            <a:endParaRPr lang="en-US" sz="1250" dirty="0"/>
          </a:p>
          <a:p>
            <a:r>
              <a:rPr lang="en-US" sz="1250" b="1" dirty="0"/>
              <a:t>Pizza &amp; Flatbread Applications</a:t>
            </a:r>
          </a:p>
          <a:p>
            <a:pPr marL="285750" indent="-285750">
              <a:buFont typeface="Arial" panose="020B0604020202020204" pitchFamily="34" charset="0"/>
              <a:buChar char="•"/>
            </a:pPr>
            <a:r>
              <a:rPr lang="en-US" sz="1250" dirty="0"/>
              <a:t>Cultured sausage crumbles &amp; pepperoni-style meats</a:t>
            </a:r>
          </a:p>
          <a:p>
            <a:pPr marL="285750" indent="-285750">
              <a:buFont typeface="Arial" panose="020B0604020202020204" pitchFamily="34" charset="0"/>
              <a:buChar char="•"/>
            </a:pPr>
            <a:r>
              <a:rPr lang="en-US" sz="1250" dirty="0"/>
              <a:t>Lower grease runoff &amp; better control of browning</a:t>
            </a:r>
          </a:p>
          <a:p>
            <a:pPr marL="285750" indent="-285750">
              <a:buFont typeface="Arial" panose="020B0604020202020204" pitchFamily="34" charset="0"/>
              <a:buChar char="•"/>
            </a:pPr>
            <a:r>
              <a:rPr lang="en-US" sz="1250" dirty="0"/>
              <a:t>Works well on naan pizzas, focaccia, &amp; tortillas</a:t>
            </a:r>
          </a:p>
          <a:p>
            <a:endParaRPr lang="en-US" sz="1250" dirty="0"/>
          </a:p>
          <a:p>
            <a:r>
              <a:rPr lang="en-US" sz="1250" b="1" dirty="0"/>
              <a:t>Plant-Based Blend Applications</a:t>
            </a:r>
          </a:p>
          <a:p>
            <a:pPr marL="285750" indent="-285750">
              <a:buFont typeface="Arial" panose="020B0604020202020204" pitchFamily="34" charset="0"/>
              <a:buChar char="•"/>
            </a:pPr>
            <a:r>
              <a:rPr lang="en-US" sz="1250" dirty="0"/>
              <a:t>Hybrid meat-veggie burgers or meatballs</a:t>
            </a:r>
          </a:p>
          <a:p>
            <a:pPr marL="285750" indent="-285750">
              <a:buFont typeface="Arial" panose="020B0604020202020204" pitchFamily="34" charset="0"/>
              <a:buChar char="•"/>
            </a:pPr>
            <a:r>
              <a:rPr lang="en-US" sz="1250" dirty="0"/>
              <a:t>50/50 blends with mushrooms, lentils, or grains</a:t>
            </a:r>
          </a:p>
          <a:p>
            <a:pPr marL="285750" indent="-285750">
              <a:buFont typeface="Arial" panose="020B0604020202020204" pitchFamily="34" charset="0"/>
              <a:buChar char="•"/>
            </a:pPr>
            <a:r>
              <a:rPr lang="en-US" sz="1250" dirty="0"/>
              <a:t>Ideal for flexitarians seeking lower meat intake</a:t>
            </a:r>
          </a:p>
          <a:p>
            <a:pPr marL="285750" indent="-285750">
              <a:buFont typeface="Arial" panose="020B0604020202020204" pitchFamily="34" charset="0"/>
              <a:buChar char="•"/>
            </a:pPr>
            <a:endParaRPr lang="en-US" sz="1250" dirty="0"/>
          </a:p>
          <a:p>
            <a:r>
              <a:rPr lang="en-US" sz="1250" b="1" dirty="0"/>
              <a:t>Institutional &amp; Customized Meal Applications</a:t>
            </a:r>
          </a:p>
          <a:p>
            <a:pPr marL="285750" indent="-285750">
              <a:buFont typeface="Arial" panose="020B0604020202020204" pitchFamily="34" charset="0"/>
              <a:buChar char="•"/>
            </a:pPr>
            <a:r>
              <a:rPr lang="en-US" sz="1250" dirty="0"/>
              <a:t>Elder care &amp; hospital meals with custom textures or nutrition</a:t>
            </a:r>
          </a:p>
          <a:p>
            <a:pPr marL="285750" indent="-285750">
              <a:buFont typeface="Arial" panose="020B0604020202020204" pitchFamily="34" charset="0"/>
              <a:buChar char="•"/>
            </a:pPr>
            <a:r>
              <a:rPr lang="en-US" sz="1250" dirty="0"/>
              <a:t>School lunches with tailored nutrition &amp; low contamination risk</a:t>
            </a:r>
          </a:p>
          <a:p>
            <a:pPr marL="285750" indent="-285750">
              <a:buFont typeface="Arial" panose="020B0604020202020204" pitchFamily="34" charset="0"/>
              <a:buChar char="•"/>
            </a:pPr>
            <a:r>
              <a:rPr lang="en-US" sz="1250" dirty="0"/>
              <a:t>Military, space, or remote location rations with long shelf-life</a:t>
            </a:r>
          </a:p>
        </p:txBody>
      </p:sp>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barn(inVertical)">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barn(inVertical)">
                                      <p:cBhvr>
                                        <p:cTn id="57" dur="5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barn(inVertical)">
                                      <p:cBhvr>
                                        <p:cTn id="62" dur="500"/>
                                        <p:tgtEl>
                                          <p:spTgt spid="7">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xEl>
                                              <p:pRg st="13" end="13"/>
                                            </p:txEl>
                                          </p:spTgt>
                                        </p:tgtEl>
                                        <p:attrNameLst>
                                          <p:attrName>style.visibility</p:attrName>
                                        </p:attrNameLst>
                                      </p:cBhvr>
                                      <p:to>
                                        <p:strVal val="visible"/>
                                      </p:to>
                                    </p:set>
                                    <p:animEffect transition="in" filter="barn(inVertical)">
                                      <p:cBhvr>
                                        <p:cTn id="67" dur="500"/>
                                        <p:tgtEl>
                                          <p:spTgt spid="7">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xEl>
                                              <p:pRg st="15" end="15"/>
                                            </p:txEl>
                                          </p:spTgt>
                                        </p:tgtEl>
                                        <p:attrNameLst>
                                          <p:attrName>style.visibility</p:attrName>
                                        </p:attrNameLst>
                                      </p:cBhvr>
                                      <p:to>
                                        <p:strVal val="visible"/>
                                      </p:to>
                                    </p:set>
                                    <p:animEffect transition="in" filter="barn(inVertical)">
                                      <p:cBhvr>
                                        <p:cTn id="72" dur="500"/>
                                        <p:tgtEl>
                                          <p:spTgt spid="7">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7">
                                            <p:txEl>
                                              <p:pRg st="16" end="16"/>
                                            </p:txEl>
                                          </p:spTgt>
                                        </p:tgtEl>
                                        <p:attrNameLst>
                                          <p:attrName>style.visibility</p:attrName>
                                        </p:attrNameLst>
                                      </p:cBhvr>
                                      <p:to>
                                        <p:strVal val="visible"/>
                                      </p:to>
                                    </p:set>
                                    <p:animEffect transition="in" filter="barn(inVertical)">
                                      <p:cBhvr>
                                        <p:cTn id="77" dur="500"/>
                                        <p:tgtEl>
                                          <p:spTgt spid="7">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
                                            <p:txEl>
                                              <p:pRg st="17" end="17"/>
                                            </p:txEl>
                                          </p:spTgt>
                                        </p:tgtEl>
                                        <p:attrNameLst>
                                          <p:attrName>style.visibility</p:attrName>
                                        </p:attrNameLst>
                                      </p:cBhvr>
                                      <p:to>
                                        <p:strVal val="visible"/>
                                      </p:to>
                                    </p:set>
                                    <p:animEffect transition="in" filter="barn(inVertical)">
                                      <p:cBhvr>
                                        <p:cTn id="82" dur="500"/>
                                        <p:tgtEl>
                                          <p:spTgt spid="7">
                                            <p:txEl>
                                              <p:pRg st="17" end="1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7">
                                            <p:txEl>
                                              <p:pRg st="18" end="18"/>
                                            </p:txEl>
                                          </p:spTgt>
                                        </p:tgtEl>
                                        <p:attrNameLst>
                                          <p:attrName>style.visibility</p:attrName>
                                        </p:attrNameLst>
                                      </p:cBhvr>
                                      <p:to>
                                        <p:strVal val="visible"/>
                                      </p:to>
                                    </p:set>
                                    <p:animEffect transition="in" filter="barn(inVertical)">
                                      <p:cBhvr>
                                        <p:cTn id="87" dur="500"/>
                                        <p:tgtEl>
                                          <p:spTgt spid="7">
                                            <p:txEl>
                                              <p:pRg st="18" end="1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xEl>
                                              <p:pRg st="20" end="20"/>
                                            </p:txEl>
                                          </p:spTgt>
                                        </p:tgtEl>
                                        <p:attrNameLst>
                                          <p:attrName>style.visibility</p:attrName>
                                        </p:attrNameLst>
                                      </p:cBhvr>
                                      <p:to>
                                        <p:strVal val="visible"/>
                                      </p:to>
                                    </p:set>
                                    <p:animEffect transition="in" filter="barn(inVertical)">
                                      <p:cBhvr>
                                        <p:cTn id="92" dur="500"/>
                                        <p:tgtEl>
                                          <p:spTgt spid="7">
                                            <p:txEl>
                                              <p:pRg st="20" end="2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
                                            <p:txEl>
                                              <p:pRg st="21" end="21"/>
                                            </p:txEl>
                                          </p:spTgt>
                                        </p:tgtEl>
                                        <p:attrNameLst>
                                          <p:attrName>style.visibility</p:attrName>
                                        </p:attrNameLst>
                                      </p:cBhvr>
                                      <p:to>
                                        <p:strVal val="visible"/>
                                      </p:to>
                                    </p:set>
                                    <p:animEffect transition="in" filter="barn(inVertical)">
                                      <p:cBhvr>
                                        <p:cTn id="97" dur="500"/>
                                        <p:tgtEl>
                                          <p:spTgt spid="7">
                                            <p:txEl>
                                              <p:pRg st="21" end="2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
                                            <p:txEl>
                                              <p:pRg st="22" end="22"/>
                                            </p:txEl>
                                          </p:spTgt>
                                        </p:tgtEl>
                                        <p:attrNameLst>
                                          <p:attrName>style.visibility</p:attrName>
                                        </p:attrNameLst>
                                      </p:cBhvr>
                                      <p:to>
                                        <p:strVal val="visible"/>
                                      </p:to>
                                    </p:set>
                                    <p:animEffect transition="in" filter="barn(inVertical)">
                                      <p:cBhvr>
                                        <p:cTn id="102" dur="500"/>
                                        <p:tgtEl>
                                          <p:spTgt spid="7">
                                            <p:txEl>
                                              <p:pRg st="22" end="2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7">
                                            <p:txEl>
                                              <p:pRg st="23" end="23"/>
                                            </p:txEl>
                                          </p:spTgt>
                                        </p:tgtEl>
                                        <p:attrNameLst>
                                          <p:attrName>style.visibility</p:attrName>
                                        </p:attrNameLst>
                                      </p:cBhvr>
                                      <p:to>
                                        <p:strVal val="visible"/>
                                      </p:to>
                                    </p:set>
                                    <p:animEffect transition="in" filter="barn(inVertical)">
                                      <p:cBhvr>
                                        <p:cTn id="107" dur="500"/>
                                        <p:tgtEl>
                                          <p:spTgt spid="7">
                                            <p:txEl>
                                              <p:pRg st="23" end="2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1">
                                            <p:txEl>
                                              <p:pRg st="0" end="0"/>
                                            </p:txEl>
                                          </p:spTgt>
                                        </p:tgtEl>
                                        <p:attrNameLst>
                                          <p:attrName>style.visibility</p:attrName>
                                        </p:attrNameLst>
                                      </p:cBhvr>
                                      <p:to>
                                        <p:strVal val="visible"/>
                                      </p:to>
                                    </p:set>
                                    <p:animEffect transition="in" filter="barn(inVertical)">
                                      <p:cBhvr>
                                        <p:cTn id="112" dur="500"/>
                                        <p:tgtEl>
                                          <p:spTgt spid="11">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1">
                                            <p:txEl>
                                              <p:pRg st="1" end="1"/>
                                            </p:txEl>
                                          </p:spTgt>
                                        </p:tgtEl>
                                        <p:attrNameLst>
                                          <p:attrName>style.visibility</p:attrName>
                                        </p:attrNameLst>
                                      </p:cBhvr>
                                      <p:to>
                                        <p:strVal val="visible"/>
                                      </p:to>
                                    </p:set>
                                    <p:animEffect transition="in" filter="barn(inVertical)">
                                      <p:cBhvr>
                                        <p:cTn id="117" dur="500"/>
                                        <p:tgtEl>
                                          <p:spTgt spid="11">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1">
                                            <p:txEl>
                                              <p:pRg st="2" end="2"/>
                                            </p:txEl>
                                          </p:spTgt>
                                        </p:tgtEl>
                                        <p:attrNameLst>
                                          <p:attrName>style.visibility</p:attrName>
                                        </p:attrNameLst>
                                      </p:cBhvr>
                                      <p:to>
                                        <p:strVal val="visible"/>
                                      </p:to>
                                    </p:set>
                                    <p:animEffect transition="in" filter="barn(inVertical)">
                                      <p:cBhvr>
                                        <p:cTn id="122" dur="500"/>
                                        <p:tgtEl>
                                          <p:spTgt spid="11">
                                            <p:txEl>
                                              <p:pRg st="2" end="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1">
                                            <p:txEl>
                                              <p:pRg st="3" end="3"/>
                                            </p:txEl>
                                          </p:spTgt>
                                        </p:tgtEl>
                                        <p:attrNameLst>
                                          <p:attrName>style.visibility</p:attrName>
                                        </p:attrNameLst>
                                      </p:cBhvr>
                                      <p:to>
                                        <p:strVal val="visible"/>
                                      </p:to>
                                    </p:set>
                                    <p:animEffect transition="in" filter="barn(inVertical)">
                                      <p:cBhvr>
                                        <p:cTn id="127" dur="500"/>
                                        <p:tgtEl>
                                          <p:spTgt spid="11">
                                            <p:txEl>
                                              <p:pRg st="3" end="3"/>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11">
                                            <p:txEl>
                                              <p:pRg st="5" end="5"/>
                                            </p:txEl>
                                          </p:spTgt>
                                        </p:tgtEl>
                                        <p:attrNameLst>
                                          <p:attrName>style.visibility</p:attrName>
                                        </p:attrNameLst>
                                      </p:cBhvr>
                                      <p:to>
                                        <p:strVal val="visible"/>
                                      </p:to>
                                    </p:set>
                                    <p:animEffect transition="in" filter="barn(inVertical)">
                                      <p:cBhvr>
                                        <p:cTn id="132" dur="500"/>
                                        <p:tgtEl>
                                          <p:spTgt spid="11">
                                            <p:txEl>
                                              <p:pRg st="5" end="5"/>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11">
                                            <p:txEl>
                                              <p:pRg st="6" end="6"/>
                                            </p:txEl>
                                          </p:spTgt>
                                        </p:tgtEl>
                                        <p:attrNameLst>
                                          <p:attrName>style.visibility</p:attrName>
                                        </p:attrNameLst>
                                      </p:cBhvr>
                                      <p:to>
                                        <p:strVal val="visible"/>
                                      </p:to>
                                    </p:set>
                                    <p:animEffect transition="in" filter="barn(inVertical)">
                                      <p:cBhvr>
                                        <p:cTn id="137" dur="500"/>
                                        <p:tgtEl>
                                          <p:spTgt spid="11">
                                            <p:txEl>
                                              <p:pRg st="6" end="6"/>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11">
                                            <p:txEl>
                                              <p:pRg st="7" end="7"/>
                                            </p:txEl>
                                          </p:spTgt>
                                        </p:tgtEl>
                                        <p:attrNameLst>
                                          <p:attrName>style.visibility</p:attrName>
                                        </p:attrNameLst>
                                      </p:cBhvr>
                                      <p:to>
                                        <p:strVal val="visible"/>
                                      </p:to>
                                    </p:set>
                                    <p:animEffect transition="in" filter="barn(inVertical)">
                                      <p:cBhvr>
                                        <p:cTn id="142" dur="500"/>
                                        <p:tgtEl>
                                          <p:spTgt spid="11">
                                            <p:txEl>
                                              <p:pRg st="7" end="7"/>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nodeType="clickEffect">
                                  <p:stCondLst>
                                    <p:cond delay="0"/>
                                  </p:stCondLst>
                                  <p:childTnLst>
                                    <p:set>
                                      <p:cBhvr>
                                        <p:cTn id="146" dur="1" fill="hold">
                                          <p:stCondLst>
                                            <p:cond delay="0"/>
                                          </p:stCondLst>
                                        </p:cTn>
                                        <p:tgtEl>
                                          <p:spTgt spid="11">
                                            <p:txEl>
                                              <p:pRg st="8" end="8"/>
                                            </p:txEl>
                                          </p:spTgt>
                                        </p:tgtEl>
                                        <p:attrNameLst>
                                          <p:attrName>style.visibility</p:attrName>
                                        </p:attrNameLst>
                                      </p:cBhvr>
                                      <p:to>
                                        <p:strVal val="visible"/>
                                      </p:to>
                                    </p:set>
                                    <p:animEffect transition="in" filter="barn(inVertical)">
                                      <p:cBhvr>
                                        <p:cTn id="147" dur="500"/>
                                        <p:tgtEl>
                                          <p:spTgt spid="11">
                                            <p:txEl>
                                              <p:pRg st="8" end="8"/>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nodeType="clickEffect">
                                  <p:stCondLst>
                                    <p:cond delay="0"/>
                                  </p:stCondLst>
                                  <p:childTnLst>
                                    <p:set>
                                      <p:cBhvr>
                                        <p:cTn id="151" dur="1" fill="hold">
                                          <p:stCondLst>
                                            <p:cond delay="0"/>
                                          </p:stCondLst>
                                        </p:cTn>
                                        <p:tgtEl>
                                          <p:spTgt spid="11">
                                            <p:txEl>
                                              <p:pRg st="10" end="10"/>
                                            </p:txEl>
                                          </p:spTgt>
                                        </p:tgtEl>
                                        <p:attrNameLst>
                                          <p:attrName>style.visibility</p:attrName>
                                        </p:attrNameLst>
                                      </p:cBhvr>
                                      <p:to>
                                        <p:strVal val="visible"/>
                                      </p:to>
                                    </p:set>
                                    <p:animEffect transition="in" filter="barn(inVertical)">
                                      <p:cBhvr>
                                        <p:cTn id="152" dur="500"/>
                                        <p:tgtEl>
                                          <p:spTgt spid="11">
                                            <p:txEl>
                                              <p:pRg st="10" end="1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nodeType="clickEffect">
                                  <p:stCondLst>
                                    <p:cond delay="0"/>
                                  </p:stCondLst>
                                  <p:childTnLst>
                                    <p:set>
                                      <p:cBhvr>
                                        <p:cTn id="156" dur="1" fill="hold">
                                          <p:stCondLst>
                                            <p:cond delay="0"/>
                                          </p:stCondLst>
                                        </p:cTn>
                                        <p:tgtEl>
                                          <p:spTgt spid="11">
                                            <p:txEl>
                                              <p:pRg st="11" end="11"/>
                                            </p:txEl>
                                          </p:spTgt>
                                        </p:tgtEl>
                                        <p:attrNameLst>
                                          <p:attrName>style.visibility</p:attrName>
                                        </p:attrNameLst>
                                      </p:cBhvr>
                                      <p:to>
                                        <p:strVal val="visible"/>
                                      </p:to>
                                    </p:set>
                                    <p:animEffect transition="in" filter="barn(inVertical)">
                                      <p:cBhvr>
                                        <p:cTn id="157" dur="500"/>
                                        <p:tgtEl>
                                          <p:spTgt spid="11">
                                            <p:txEl>
                                              <p:pRg st="11" end="11"/>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nodeType="clickEffect">
                                  <p:stCondLst>
                                    <p:cond delay="0"/>
                                  </p:stCondLst>
                                  <p:childTnLst>
                                    <p:set>
                                      <p:cBhvr>
                                        <p:cTn id="161" dur="1" fill="hold">
                                          <p:stCondLst>
                                            <p:cond delay="0"/>
                                          </p:stCondLst>
                                        </p:cTn>
                                        <p:tgtEl>
                                          <p:spTgt spid="11">
                                            <p:txEl>
                                              <p:pRg st="12" end="12"/>
                                            </p:txEl>
                                          </p:spTgt>
                                        </p:tgtEl>
                                        <p:attrNameLst>
                                          <p:attrName>style.visibility</p:attrName>
                                        </p:attrNameLst>
                                      </p:cBhvr>
                                      <p:to>
                                        <p:strVal val="visible"/>
                                      </p:to>
                                    </p:set>
                                    <p:animEffect transition="in" filter="barn(inVertical)">
                                      <p:cBhvr>
                                        <p:cTn id="162" dur="500"/>
                                        <p:tgtEl>
                                          <p:spTgt spid="11">
                                            <p:txEl>
                                              <p:pRg st="12" end="12"/>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nodeType="clickEffect">
                                  <p:stCondLst>
                                    <p:cond delay="0"/>
                                  </p:stCondLst>
                                  <p:childTnLst>
                                    <p:set>
                                      <p:cBhvr>
                                        <p:cTn id="166" dur="1" fill="hold">
                                          <p:stCondLst>
                                            <p:cond delay="0"/>
                                          </p:stCondLst>
                                        </p:cTn>
                                        <p:tgtEl>
                                          <p:spTgt spid="11">
                                            <p:txEl>
                                              <p:pRg st="13" end="13"/>
                                            </p:txEl>
                                          </p:spTgt>
                                        </p:tgtEl>
                                        <p:attrNameLst>
                                          <p:attrName>style.visibility</p:attrName>
                                        </p:attrNameLst>
                                      </p:cBhvr>
                                      <p:to>
                                        <p:strVal val="visible"/>
                                      </p:to>
                                    </p:set>
                                    <p:animEffect transition="in" filter="barn(inVertical)">
                                      <p:cBhvr>
                                        <p:cTn id="167" dur="500"/>
                                        <p:tgtEl>
                                          <p:spTgt spid="11">
                                            <p:txEl>
                                              <p:pRg st="13" end="13"/>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16" presetClass="entr" presetSubtype="21" fill="hold" nodeType="clickEffect">
                                  <p:stCondLst>
                                    <p:cond delay="0"/>
                                  </p:stCondLst>
                                  <p:childTnLst>
                                    <p:set>
                                      <p:cBhvr>
                                        <p:cTn id="171" dur="1" fill="hold">
                                          <p:stCondLst>
                                            <p:cond delay="0"/>
                                          </p:stCondLst>
                                        </p:cTn>
                                        <p:tgtEl>
                                          <p:spTgt spid="11">
                                            <p:txEl>
                                              <p:pRg st="15" end="15"/>
                                            </p:txEl>
                                          </p:spTgt>
                                        </p:tgtEl>
                                        <p:attrNameLst>
                                          <p:attrName>style.visibility</p:attrName>
                                        </p:attrNameLst>
                                      </p:cBhvr>
                                      <p:to>
                                        <p:strVal val="visible"/>
                                      </p:to>
                                    </p:set>
                                    <p:animEffect transition="in" filter="barn(inVertical)">
                                      <p:cBhvr>
                                        <p:cTn id="172" dur="500"/>
                                        <p:tgtEl>
                                          <p:spTgt spid="11">
                                            <p:txEl>
                                              <p:pRg st="15" end="15"/>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21" fill="hold" nodeType="clickEffect">
                                  <p:stCondLst>
                                    <p:cond delay="0"/>
                                  </p:stCondLst>
                                  <p:childTnLst>
                                    <p:set>
                                      <p:cBhvr>
                                        <p:cTn id="176" dur="1" fill="hold">
                                          <p:stCondLst>
                                            <p:cond delay="0"/>
                                          </p:stCondLst>
                                        </p:cTn>
                                        <p:tgtEl>
                                          <p:spTgt spid="11">
                                            <p:txEl>
                                              <p:pRg st="16" end="16"/>
                                            </p:txEl>
                                          </p:spTgt>
                                        </p:tgtEl>
                                        <p:attrNameLst>
                                          <p:attrName>style.visibility</p:attrName>
                                        </p:attrNameLst>
                                      </p:cBhvr>
                                      <p:to>
                                        <p:strVal val="visible"/>
                                      </p:to>
                                    </p:set>
                                    <p:animEffect transition="in" filter="barn(inVertical)">
                                      <p:cBhvr>
                                        <p:cTn id="177" dur="500"/>
                                        <p:tgtEl>
                                          <p:spTgt spid="11">
                                            <p:txEl>
                                              <p:pRg st="16" end="16"/>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16" presetClass="entr" presetSubtype="21" fill="hold" nodeType="clickEffect">
                                  <p:stCondLst>
                                    <p:cond delay="0"/>
                                  </p:stCondLst>
                                  <p:childTnLst>
                                    <p:set>
                                      <p:cBhvr>
                                        <p:cTn id="181" dur="1" fill="hold">
                                          <p:stCondLst>
                                            <p:cond delay="0"/>
                                          </p:stCondLst>
                                        </p:cTn>
                                        <p:tgtEl>
                                          <p:spTgt spid="11">
                                            <p:txEl>
                                              <p:pRg st="17" end="17"/>
                                            </p:txEl>
                                          </p:spTgt>
                                        </p:tgtEl>
                                        <p:attrNameLst>
                                          <p:attrName>style.visibility</p:attrName>
                                        </p:attrNameLst>
                                      </p:cBhvr>
                                      <p:to>
                                        <p:strVal val="visible"/>
                                      </p:to>
                                    </p:set>
                                    <p:animEffect transition="in" filter="barn(inVertical)">
                                      <p:cBhvr>
                                        <p:cTn id="182" dur="500"/>
                                        <p:tgtEl>
                                          <p:spTgt spid="11">
                                            <p:txEl>
                                              <p:pRg st="17" end="17"/>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nodeType="clickEffect">
                                  <p:stCondLst>
                                    <p:cond delay="0"/>
                                  </p:stCondLst>
                                  <p:childTnLst>
                                    <p:set>
                                      <p:cBhvr>
                                        <p:cTn id="186" dur="1" fill="hold">
                                          <p:stCondLst>
                                            <p:cond delay="0"/>
                                          </p:stCondLst>
                                        </p:cTn>
                                        <p:tgtEl>
                                          <p:spTgt spid="11">
                                            <p:txEl>
                                              <p:pRg st="18" end="18"/>
                                            </p:txEl>
                                          </p:spTgt>
                                        </p:tgtEl>
                                        <p:attrNameLst>
                                          <p:attrName>style.visibility</p:attrName>
                                        </p:attrNameLst>
                                      </p:cBhvr>
                                      <p:to>
                                        <p:strVal val="visible"/>
                                      </p:to>
                                    </p:set>
                                    <p:animEffect transition="in" filter="barn(inVertical)">
                                      <p:cBhvr>
                                        <p:cTn id="187" dur="500"/>
                                        <p:tgtEl>
                                          <p:spTgt spid="11">
                                            <p:txEl>
                                              <p:pRg st="18" end="18"/>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16" presetClass="entr" presetSubtype="21" fill="hold" nodeType="clickEffect">
                                  <p:stCondLst>
                                    <p:cond delay="0"/>
                                  </p:stCondLst>
                                  <p:childTnLst>
                                    <p:set>
                                      <p:cBhvr>
                                        <p:cTn id="191" dur="1" fill="hold">
                                          <p:stCondLst>
                                            <p:cond delay="0"/>
                                          </p:stCondLst>
                                        </p:cTn>
                                        <p:tgtEl>
                                          <p:spTgt spid="11">
                                            <p:txEl>
                                              <p:pRg st="20" end="20"/>
                                            </p:txEl>
                                          </p:spTgt>
                                        </p:tgtEl>
                                        <p:attrNameLst>
                                          <p:attrName>style.visibility</p:attrName>
                                        </p:attrNameLst>
                                      </p:cBhvr>
                                      <p:to>
                                        <p:strVal val="visible"/>
                                      </p:to>
                                    </p:set>
                                    <p:animEffect transition="in" filter="barn(inVertical)">
                                      <p:cBhvr>
                                        <p:cTn id="192" dur="500"/>
                                        <p:tgtEl>
                                          <p:spTgt spid="11">
                                            <p:txEl>
                                              <p:pRg st="20" end="20"/>
                                            </p:txEl>
                                          </p:spTgt>
                                        </p:tgtEl>
                                      </p:cBhvr>
                                    </p:animEffect>
                                  </p:childTnLst>
                                </p:cTn>
                              </p:par>
                            </p:childTnLst>
                          </p:cTn>
                        </p:par>
                      </p:childTnLst>
                    </p:cTn>
                  </p:par>
                  <p:par>
                    <p:cTn id="193" fill="hold">
                      <p:stCondLst>
                        <p:cond delay="indefinite"/>
                      </p:stCondLst>
                      <p:childTnLst>
                        <p:par>
                          <p:cTn id="194" fill="hold">
                            <p:stCondLst>
                              <p:cond delay="0"/>
                            </p:stCondLst>
                            <p:childTnLst>
                              <p:par>
                                <p:cTn id="195" presetID="16" presetClass="entr" presetSubtype="21" fill="hold" nodeType="clickEffect">
                                  <p:stCondLst>
                                    <p:cond delay="0"/>
                                  </p:stCondLst>
                                  <p:childTnLst>
                                    <p:set>
                                      <p:cBhvr>
                                        <p:cTn id="196" dur="1" fill="hold">
                                          <p:stCondLst>
                                            <p:cond delay="0"/>
                                          </p:stCondLst>
                                        </p:cTn>
                                        <p:tgtEl>
                                          <p:spTgt spid="11">
                                            <p:txEl>
                                              <p:pRg st="21" end="21"/>
                                            </p:txEl>
                                          </p:spTgt>
                                        </p:tgtEl>
                                        <p:attrNameLst>
                                          <p:attrName>style.visibility</p:attrName>
                                        </p:attrNameLst>
                                      </p:cBhvr>
                                      <p:to>
                                        <p:strVal val="visible"/>
                                      </p:to>
                                    </p:set>
                                    <p:animEffect transition="in" filter="barn(inVertical)">
                                      <p:cBhvr>
                                        <p:cTn id="197" dur="500"/>
                                        <p:tgtEl>
                                          <p:spTgt spid="11">
                                            <p:txEl>
                                              <p:pRg st="21" end="21"/>
                                            </p:txEl>
                                          </p:spTgt>
                                        </p:tgtEl>
                                      </p:cBhvr>
                                    </p:animEffect>
                                  </p:childTnLst>
                                </p:cTn>
                              </p:par>
                            </p:childTnLst>
                          </p:cTn>
                        </p:par>
                      </p:childTnLst>
                    </p:cTn>
                  </p:par>
                  <p:par>
                    <p:cTn id="198" fill="hold">
                      <p:stCondLst>
                        <p:cond delay="indefinite"/>
                      </p:stCondLst>
                      <p:childTnLst>
                        <p:par>
                          <p:cTn id="199" fill="hold">
                            <p:stCondLst>
                              <p:cond delay="0"/>
                            </p:stCondLst>
                            <p:childTnLst>
                              <p:par>
                                <p:cTn id="200" presetID="16" presetClass="entr" presetSubtype="21" fill="hold" nodeType="clickEffect">
                                  <p:stCondLst>
                                    <p:cond delay="0"/>
                                  </p:stCondLst>
                                  <p:childTnLst>
                                    <p:set>
                                      <p:cBhvr>
                                        <p:cTn id="201" dur="1" fill="hold">
                                          <p:stCondLst>
                                            <p:cond delay="0"/>
                                          </p:stCondLst>
                                        </p:cTn>
                                        <p:tgtEl>
                                          <p:spTgt spid="11">
                                            <p:txEl>
                                              <p:pRg st="22" end="22"/>
                                            </p:txEl>
                                          </p:spTgt>
                                        </p:tgtEl>
                                        <p:attrNameLst>
                                          <p:attrName>style.visibility</p:attrName>
                                        </p:attrNameLst>
                                      </p:cBhvr>
                                      <p:to>
                                        <p:strVal val="visible"/>
                                      </p:to>
                                    </p:set>
                                    <p:animEffect transition="in" filter="barn(inVertical)">
                                      <p:cBhvr>
                                        <p:cTn id="202" dur="500"/>
                                        <p:tgtEl>
                                          <p:spTgt spid="11">
                                            <p:txEl>
                                              <p:pRg st="22" end="22"/>
                                            </p:txEl>
                                          </p:spTgt>
                                        </p:tgtEl>
                                      </p:cBhvr>
                                    </p:animEffect>
                                  </p:childTnLst>
                                </p:cTn>
                              </p:par>
                            </p:childTnLst>
                          </p:cTn>
                        </p:par>
                      </p:childTnLst>
                    </p:cTn>
                  </p:par>
                  <p:par>
                    <p:cTn id="203" fill="hold">
                      <p:stCondLst>
                        <p:cond delay="indefinite"/>
                      </p:stCondLst>
                      <p:childTnLst>
                        <p:par>
                          <p:cTn id="204" fill="hold">
                            <p:stCondLst>
                              <p:cond delay="0"/>
                            </p:stCondLst>
                            <p:childTnLst>
                              <p:par>
                                <p:cTn id="205" presetID="16" presetClass="entr" presetSubtype="21" fill="hold" nodeType="clickEffect">
                                  <p:stCondLst>
                                    <p:cond delay="0"/>
                                  </p:stCondLst>
                                  <p:childTnLst>
                                    <p:set>
                                      <p:cBhvr>
                                        <p:cTn id="206" dur="1" fill="hold">
                                          <p:stCondLst>
                                            <p:cond delay="0"/>
                                          </p:stCondLst>
                                        </p:cTn>
                                        <p:tgtEl>
                                          <p:spTgt spid="11">
                                            <p:txEl>
                                              <p:pRg st="23" end="23"/>
                                            </p:txEl>
                                          </p:spTgt>
                                        </p:tgtEl>
                                        <p:attrNameLst>
                                          <p:attrName>style.visibility</p:attrName>
                                        </p:attrNameLst>
                                      </p:cBhvr>
                                      <p:to>
                                        <p:strVal val="visible"/>
                                      </p:to>
                                    </p:set>
                                    <p:animEffect transition="in" filter="barn(inVertical)">
                                      <p:cBhvr>
                                        <p:cTn id="207" dur="500"/>
                                        <p:tgtEl>
                                          <p:spTgt spid="11">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INTERESTING FACTS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58126928-DC07-7BA5-AD1C-D3D467406AF9}"/>
              </a:ext>
            </a:extLst>
          </p:cNvPr>
          <p:cNvSpPr txBox="1"/>
          <p:nvPr/>
        </p:nvSpPr>
        <p:spPr>
          <a:xfrm>
            <a:off x="3353273" y="1020678"/>
            <a:ext cx="8584163" cy="5286062"/>
          </a:xfrm>
          <a:prstGeom prst="rect">
            <a:avLst/>
          </a:prstGeom>
          <a:noFill/>
        </p:spPr>
        <p:txBody>
          <a:bodyPr wrap="square" rtlCol="0">
            <a:spAutoFit/>
          </a:bodyPr>
          <a:lstStyle/>
          <a:p>
            <a:pPr marL="285750" indent="-285750">
              <a:buFont typeface="Arial" panose="020B0604020202020204" pitchFamily="34" charset="0"/>
              <a:buChar char="•"/>
            </a:pPr>
            <a:r>
              <a:rPr lang="en-US" sz="1300" dirty="0"/>
              <a:t>The concept of cultured meat dates back to the 1990s, when NASA explored growing meat in space by cultivating animal cells in vitro.</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Today, cultured meat is being considered as a protein source for space missions and future Mars colonies.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Cultured meat production could use up to 95% less land and 78–96% less water than traditional livestock farming, making it an environmental game-changer.</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Livestock farming accounts for nearly 15% of global greenhouse gas emissions so cultured meat could potentially reduce emissions by up to 90% depending on the production method.</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Early versions of cultured meats were mostly ground, but now companies are creating structured steaks, filets, and even marbled meats.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With cultured meat, you can skip the bones and hooves and grow only the parts people love most such as the tenderloin.</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Since it can be grown without pathogens like Salmonella or E. coli, chefs and manufacturers may explore raw or rare preparations that are traditionally riskier with conventional meat.</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Scientists have already used resurrected mammoth DNA (mixed with elephant muscle cells) to grow a woolly mammoth meatball.</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In the future, children might grow up thinking it’s totally normal to have tech-grown burgers—and may never associate meat with animal farming.</a:t>
            </a:r>
          </a:p>
        </p:txBody>
      </p:sp>
      <p:sp>
        <p:nvSpPr>
          <p:cNvPr id="9" name="TextBox 8">
            <a:extLst>
              <a:ext uri="{FF2B5EF4-FFF2-40B4-BE49-F238E27FC236}">
                <a16:creationId xmlns:a16="http://schemas.microsoft.com/office/drawing/2014/main" id="{6D363882-FDA0-4CDB-95D1-543A0E0A83C8}"/>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7" name="TextBox 6">
            <a:extLst>
              <a:ext uri="{FF2B5EF4-FFF2-40B4-BE49-F238E27FC236}">
                <a16:creationId xmlns:a16="http://schemas.microsoft.com/office/drawing/2014/main" id="{C387ED3B-1EE8-2074-E29E-CF84FABFF78B}"/>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6" name="Picture 5">
            <a:extLst>
              <a:ext uri="{FF2B5EF4-FFF2-40B4-BE49-F238E27FC236}">
                <a16:creationId xmlns:a16="http://schemas.microsoft.com/office/drawing/2014/main" id="{E7084DD9-B910-8AEA-B9EC-AC1A21C1DCEA}"/>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arn(inVertical)">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barn(inVertical)">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barn(inVertical)">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barn(inVertical)">
                                      <p:cBhvr>
                                        <p:cTn id="4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889868"/>
            <a:ext cx="87581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Cultured Beef Smash Burgers with Umami Aioli</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4 Servings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1490685"/>
            <a:ext cx="3791818"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endParaRPr lang="en-US" sz="1400" b="1" dirty="0"/>
          </a:p>
          <a:p>
            <a:pPr>
              <a:buNone/>
            </a:pPr>
            <a:r>
              <a:rPr lang="en-US" sz="1400" b="1" dirty="0"/>
              <a:t>Umami Aioli:</a:t>
            </a:r>
          </a:p>
          <a:p>
            <a:pPr>
              <a:buFont typeface="Arial" panose="020B0604020202020204" pitchFamily="34" charset="0"/>
              <a:buChar char="•"/>
            </a:pPr>
            <a:r>
              <a:rPr lang="en-US" sz="1400" dirty="0"/>
              <a:t>1/2 Cup Kewpie Mayonnaise</a:t>
            </a:r>
          </a:p>
          <a:p>
            <a:pPr>
              <a:buFont typeface="Arial" panose="020B0604020202020204" pitchFamily="34" charset="0"/>
              <a:buChar char="•"/>
            </a:pPr>
            <a:r>
              <a:rPr lang="en-US" sz="1400" dirty="0"/>
              <a:t>1 Tsp White Miso Paste</a:t>
            </a:r>
          </a:p>
          <a:p>
            <a:pPr>
              <a:buFont typeface="Arial" panose="020B0604020202020204" pitchFamily="34" charset="0"/>
              <a:buChar char="•"/>
            </a:pPr>
            <a:r>
              <a:rPr lang="en-US" sz="1400" dirty="0"/>
              <a:t>2 Tsp Roasted Garlic </a:t>
            </a:r>
          </a:p>
          <a:p>
            <a:pPr>
              <a:buFont typeface="Arial" panose="020B0604020202020204" pitchFamily="34" charset="0"/>
              <a:buChar char="•"/>
            </a:pPr>
            <a:r>
              <a:rPr lang="en-US" sz="1400" dirty="0"/>
              <a:t>1 Tsp Yuzu Juice</a:t>
            </a:r>
          </a:p>
          <a:p>
            <a:pPr>
              <a:buFont typeface="Arial" panose="020B0604020202020204" pitchFamily="34" charset="0"/>
              <a:buChar char="•"/>
            </a:pPr>
            <a:r>
              <a:rPr lang="en-US" sz="1400" dirty="0"/>
              <a:t>1/8 Tsp Soy Sauce</a:t>
            </a:r>
          </a:p>
          <a:p>
            <a:pPr>
              <a:buFont typeface="Arial" panose="020B0604020202020204" pitchFamily="34" charset="0"/>
              <a:buChar char="•"/>
            </a:pPr>
            <a:r>
              <a:rPr lang="en-US" sz="1400" dirty="0"/>
              <a:t>1/8 Tsp MSG</a:t>
            </a:r>
          </a:p>
          <a:p>
            <a:pPr>
              <a:buFont typeface="Arial" panose="020B0604020202020204" pitchFamily="34" charset="0"/>
              <a:buChar char="•"/>
            </a:pPr>
            <a:endParaRPr lang="en-US" sz="1400" dirty="0"/>
          </a:p>
          <a:p>
            <a:pPr>
              <a:buNone/>
            </a:pPr>
            <a:r>
              <a:rPr lang="en-US" sz="1400" b="1" dirty="0"/>
              <a:t>Burgers:</a:t>
            </a:r>
          </a:p>
          <a:p>
            <a:pPr>
              <a:buFont typeface="Arial" panose="020B0604020202020204" pitchFamily="34" charset="0"/>
              <a:buChar char="•"/>
            </a:pPr>
            <a:r>
              <a:rPr lang="en-US" sz="1400" dirty="0"/>
              <a:t>1 </a:t>
            </a:r>
            <a:r>
              <a:rPr lang="en-US" sz="1400" dirty="0" err="1"/>
              <a:t>Lb</a:t>
            </a:r>
            <a:r>
              <a:rPr lang="en-US" sz="1400" dirty="0"/>
              <a:t> Cultured 80/20 Ground Beef </a:t>
            </a:r>
          </a:p>
          <a:p>
            <a:pPr>
              <a:buFont typeface="Arial" panose="020B0604020202020204" pitchFamily="34" charset="0"/>
              <a:buChar char="•"/>
            </a:pPr>
            <a:r>
              <a:rPr lang="en-US" sz="1400" dirty="0"/>
              <a:t>1 Tbsp Cultured Beef Fat</a:t>
            </a:r>
          </a:p>
          <a:p>
            <a:pPr>
              <a:buFont typeface="Arial" panose="020B0604020202020204" pitchFamily="34" charset="0"/>
              <a:buChar char="•"/>
            </a:pPr>
            <a:r>
              <a:rPr lang="en-US" sz="1400" dirty="0"/>
              <a:t>Salt &amp; Ground Black Pepper </a:t>
            </a:r>
          </a:p>
          <a:p>
            <a:pPr>
              <a:buFont typeface="Arial" panose="020B0604020202020204" pitchFamily="34" charset="0"/>
              <a:buChar char="•"/>
            </a:pPr>
            <a:r>
              <a:rPr lang="en-US" sz="1400" dirty="0"/>
              <a:t>4 Brioche Buns, Halved and Toasted</a:t>
            </a:r>
          </a:p>
          <a:p>
            <a:pPr>
              <a:buFont typeface="Arial" panose="020B0604020202020204" pitchFamily="34" charset="0"/>
              <a:buChar char="•"/>
            </a:pPr>
            <a:r>
              <a:rPr lang="en-US" sz="1400" dirty="0"/>
              <a:t>4 Slices Gouda Cheese </a:t>
            </a:r>
          </a:p>
          <a:p>
            <a:pPr>
              <a:buFont typeface="Arial" panose="020B0604020202020204" pitchFamily="34" charset="0"/>
              <a:buChar char="•"/>
            </a:pPr>
            <a:r>
              <a:rPr lang="en-US" sz="1400" dirty="0"/>
              <a:t>Bread-and-Butter Pickles</a:t>
            </a:r>
          </a:p>
          <a:p>
            <a:pPr>
              <a:buFont typeface="Arial" panose="020B0604020202020204" pitchFamily="34" charset="0"/>
              <a:buChar char="•"/>
            </a:pPr>
            <a:r>
              <a:rPr lang="en-US" sz="1400" dirty="0"/>
              <a:t>Butter Lettuce Leaves</a:t>
            </a:r>
          </a:p>
          <a:p>
            <a:pPr>
              <a:buFont typeface="Arial" panose="020B0604020202020204" pitchFamily="34" charset="0"/>
              <a:buChar char="•"/>
            </a:pPr>
            <a:r>
              <a:rPr lang="en-US" sz="1400" dirty="0"/>
              <a:t>Clarified Butter, For Cooking</a:t>
            </a:r>
          </a:p>
        </p:txBody>
      </p:sp>
      <p:sp>
        <p:nvSpPr>
          <p:cNvPr id="5" name="TextBox 4">
            <a:extLst>
              <a:ext uri="{FF2B5EF4-FFF2-40B4-BE49-F238E27FC236}">
                <a16:creationId xmlns:a16="http://schemas.microsoft.com/office/drawing/2014/main" id="{4EBFAEE4-F633-04A5-F646-2C79520A5C1A}"/>
              </a:ext>
            </a:extLst>
          </p:cNvPr>
          <p:cNvSpPr txBox="1"/>
          <p:nvPr/>
        </p:nvSpPr>
        <p:spPr>
          <a:xfrm>
            <a:off x="7147156" y="1507194"/>
            <a:ext cx="4912321"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Directions: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In a small bowl, mix the mayo, miso paste, roasted garlic, yuzu juice, and soy sauce in a small bowl. Blend until smooth and creamy.</a:t>
            </a:r>
          </a:p>
          <a:p>
            <a:pPr marL="342900" indent="-342900">
              <a:buFont typeface="+mj-lt"/>
              <a:buAutoNum type="arabicPeriod"/>
              <a:defRPr/>
            </a:pPr>
            <a:r>
              <a:rPr lang="en-US" sz="1400" dirty="0"/>
              <a:t>Taste, adjust for seasoning, and then chill until ready to use.</a:t>
            </a:r>
          </a:p>
          <a:p>
            <a:pPr marL="342900" indent="-342900">
              <a:buFont typeface="+mj-lt"/>
              <a:buAutoNum type="arabicPeriod"/>
              <a:defRPr/>
            </a:pPr>
            <a:r>
              <a:rPr lang="en-US" sz="1400" dirty="0"/>
              <a:t>In a medium bowl, thoroughly combine the cultured ground beef and fat.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Divide the cultured beef into 4 equal balls but don’t flatten them. Keep them loosely packed for max crust formation.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Heat a cast-iron skillet or flat-top griddle over medium-high heat until nearly smoking. Add a drizzle of clarified butter.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Place 2 meatballs on the hot surface and smash them flat with a spatula until ¼-inch thick. Season generously with salt and pepper.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Let cook without moving for about 2–3 minutes, until the edges are deeply browned and crispy.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t>Flip once, add cheese, cook another 1–2 minutes and remove from pan. Repeat with remaining patties.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i="0" u="none" strike="noStrike" kern="1200" cap="none" spc="0" normalizeH="0" baseline="0" noProof="0" dirty="0">
                <a:ln>
                  <a:noFill/>
                </a:ln>
                <a:effectLst/>
                <a:uLnTx/>
                <a:uFillTx/>
                <a:latin typeface="Calibri" panose="020F0502020204030204"/>
                <a:ea typeface="+mn-ea"/>
                <a:cs typeface="+mn-cs"/>
              </a:rPr>
              <a:t>Assemble the burgers by first spreading umami aioli on the bottom bun. Add pickles, a burger patty, and lettuce leaves. Cap with the top bun (add more aioli if desired) and serve warm.</a:t>
            </a:r>
          </a:p>
        </p:txBody>
      </p:sp>
      <p:sp>
        <p:nvSpPr>
          <p:cNvPr id="13" name="TextBox 12">
            <a:extLst>
              <a:ext uri="{FF2B5EF4-FFF2-40B4-BE49-F238E27FC236}">
                <a16:creationId xmlns:a16="http://schemas.microsoft.com/office/drawing/2014/main" id="{0CF278D5-9ED4-35C3-AC81-395A0BA11104}"/>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7" name="TextBox 6">
            <a:extLst>
              <a:ext uri="{FF2B5EF4-FFF2-40B4-BE49-F238E27FC236}">
                <a16:creationId xmlns:a16="http://schemas.microsoft.com/office/drawing/2014/main" id="{06722D76-629C-7121-F679-5C1344D19797}"/>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9" name="Picture 8">
            <a:extLst>
              <a:ext uri="{FF2B5EF4-FFF2-40B4-BE49-F238E27FC236}">
                <a16:creationId xmlns:a16="http://schemas.microsoft.com/office/drawing/2014/main" id="{31B03183-A2C6-B136-E5B9-8CC360CCBE03}"/>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6" name="TextBox 5">
            <a:extLst>
              <a:ext uri="{FF2B5EF4-FFF2-40B4-BE49-F238E27FC236}">
                <a16:creationId xmlns:a16="http://schemas.microsoft.com/office/drawing/2014/main" id="{AD8239ED-0FCD-9E8B-8ADA-F1633E42851C}"/>
              </a:ext>
            </a:extLst>
          </p:cNvPr>
          <p:cNvSpPr txBox="1"/>
          <p:nvPr/>
        </p:nvSpPr>
        <p:spPr>
          <a:xfrm>
            <a:off x="10130588" y="6218080"/>
            <a:ext cx="1784605" cy="369332"/>
          </a:xfrm>
          <a:prstGeom prst="rect">
            <a:avLst/>
          </a:prstGeom>
          <a:noFill/>
        </p:spPr>
        <p:txBody>
          <a:bodyPr wrap="square" rtlCol="0">
            <a:spAutoFit/>
          </a:bodyPr>
          <a:lstStyle/>
          <a:p>
            <a:r>
              <a:rPr lang="en-US" b="1" dirty="0">
                <a:solidFill>
                  <a:schemeClr val="bg1"/>
                </a:solidFill>
              </a:rPr>
              <a:t>CULTURED MEAT</a:t>
            </a:r>
          </a:p>
        </p:txBody>
      </p:sp>
      <p:sp>
        <p:nvSpPr>
          <p:cNvPr id="7" name="TextBox 6">
            <a:extLst>
              <a:ext uri="{FF2B5EF4-FFF2-40B4-BE49-F238E27FC236}">
                <a16:creationId xmlns:a16="http://schemas.microsoft.com/office/drawing/2014/main" id="{A4077AE5-9BD2-E0E7-C278-7DEA141A5CBB}"/>
              </a:ext>
            </a:extLst>
          </p:cNvPr>
          <p:cNvSpPr txBox="1"/>
          <p:nvPr/>
        </p:nvSpPr>
        <p:spPr>
          <a:xfrm>
            <a:off x="5150070" y="6218080"/>
            <a:ext cx="1146456" cy="369332"/>
          </a:xfrm>
          <a:prstGeom prst="rect">
            <a:avLst/>
          </a:prstGeom>
          <a:noFill/>
        </p:spPr>
        <p:txBody>
          <a:bodyPr wrap="square" rtlCol="0">
            <a:spAutoFit/>
          </a:bodyPr>
          <a:lstStyle/>
          <a:p>
            <a:r>
              <a:rPr lang="en-US" b="1" dirty="0">
                <a:solidFill>
                  <a:schemeClr val="bg1"/>
                </a:solidFill>
              </a:rPr>
              <a:t>MAY 2025</a:t>
            </a:r>
          </a:p>
        </p:txBody>
      </p:sp>
      <p:pic>
        <p:nvPicPr>
          <p:cNvPr id="5" name="Picture 4">
            <a:extLst>
              <a:ext uri="{FF2B5EF4-FFF2-40B4-BE49-F238E27FC236}">
                <a16:creationId xmlns:a16="http://schemas.microsoft.com/office/drawing/2014/main" id="{5E9EAD33-D7FB-1052-9DE2-6ED8BB90390B}"/>
              </a:ext>
            </a:extLst>
          </p:cNvPr>
          <p:cNvPicPr>
            <a:picLocks noChangeAspect="1"/>
          </p:cNvPicPr>
          <p:nvPr/>
        </p:nvPicPr>
        <p:blipFill>
          <a:blip r:embed="rId2">
            <a:extLst>
              <a:ext uri="{28A0092B-C50C-407E-A947-70E740481C1C}">
                <a14:useLocalDpi xmlns:a14="http://schemas.microsoft.com/office/drawing/2010/main" val="0"/>
              </a:ext>
            </a:extLst>
          </a:blip>
          <a:srcRect l="21189" r="21189"/>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190d8b388c0911b5395a057fb9112946">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e5fc0bfecffac4814fa6324528e2a7c1"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Props1.xml><?xml version="1.0" encoding="utf-8"?>
<ds:datastoreItem xmlns:ds="http://schemas.openxmlformats.org/officeDocument/2006/customXml" ds:itemID="{3044A53D-0E49-43A5-8B6A-6601481A81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c56a7-28b8-4c6d-92fd-2628b4929506"/>
    <ds:schemaRef ds:uri="e8165b12-e369-41f0-bb30-7c2a5d61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794226-77C4-4FE7-AC74-7B29CF186603}">
  <ds:schemaRefs>
    <ds:schemaRef ds:uri="http://schemas.microsoft.com/sharepoint/v3/contenttype/forms"/>
  </ds:schemaRefs>
</ds:datastoreItem>
</file>

<file path=customXml/itemProps3.xml><?xml version="1.0" encoding="utf-8"?>
<ds:datastoreItem xmlns:ds="http://schemas.openxmlformats.org/officeDocument/2006/customXml" ds:itemID="{DC8EED28-AE83-4805-8396-3771E29FFD74}">
  <ds:schemaRefs>
    <ds:schemaRef ds:uri="http://schemas.microsoft.com/office/2006/metadata/properties"/>
    <ds:schemaRef ds:uri="http://schemas.microsoft.com/office/infopath/2007/PartnerControls"/>
    <ds:schemaRef ds:uri="18cc56a7-28b8-4c6d-92fd-2628b4929506"/>
    <ds:schemaRef ds:uri="e8165b12-e369-41f0-bb30-7c2a5d616508"/>
  </ds:schemaRefs>
</ds:datastoreItem>
</file>

<file path=docProps/app.xml><?xml version="1.0" encoding="utf-8"?>
<Properties xmlns="http://schemas.openxmlformats.org/officeDocument/2006/extended-properties" xmlns:vt="http://schemas.openxmlformats.org/officeDocument/2006/docPropsVTypes">
  <TotalTime>788</TotalTime>
  <Words>2701</Words>
  <Application>Microsoft Office PowerPoint</Application>
  <PresentationFormat>Widescreen</PresentationFormat>
  <Paragraphs>349</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4</cp:revision>
  <dcterms:created xsi:type="dcterms:W3CDTF">2022-12-20T14:16:03Z</dcterms:created>
  <dcterms:modified xsi:type="dcterms:W3CDTF">2025-04-16T19:21:01Z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